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9" r:id="rId4"/>
    <p:sldId id="262" r:id="rId5"/>
    <p:sldId id="261" r:id="rId6"/>
    <p:sldId id="263" r:id="rId7"/>
    <p:sldId id="265" r:id="rId8"/>
    <p:sldId id="264" r:id="rId9"/>
    <p:sldId id="266" r:id="rId10"/>
    <p:sldId id="267" r:id="rId11"/>
    <p:sldId id="269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5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3" y="3067345"/>
            <a:ext cx="8516901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0E3F6E"/>
                </a:solidFill>
              </a:rPr>
              <a:t>Reaching Ethical Maturity: The Ethical Development of Public Relations Practice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3" y="5521549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Two | Lesson Two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Two-Way Symmetrical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Mutually beneficial relationships</a:t>
            </a:r>
          </a:p>
          <a:p>
            <a:r>
              <a:rPr lang="en-US" dirty="0" smtClean="0"/>
              <a:t>Dialogue is central</a:t>
            </a:r>
          </a:p>
          <a:p>
            <a:r>
              <a:rPr lang="en-US" dirty="0" smtClean="0"/>
              <a:t>Deontology orientation</a:t>
            </a:r>
            <a:endParaRPr lang="en-US" dirty="0"/>
          </a:p>
          <a:p>
            <a:pPr lvl="1"/>
            <a:r>
              <a:rPr lang="en-US" dirty="0" smtClean="0"/>
              <a:t>Kant’s </a:t>
            </a:r>
            <a:r>
              <a:rPr lang="en-US" dirty="0" smtClean="0"/>
              <a:t>universal </a:t>
            </a:r>
            <a:r>
              <a:rPr lang="en-US" dirty="0" smtClean="0"/>
              <a:t>law</a:t>
            </a:r>
          </a:p>
          <a:p>
            <a:r>
              <a:rPr lang="en-US" dirty="0" smtClean="0"/>
              <a:t>Habermas’ theory of ethical discourse</a:t>
            </a:r>
          </a:p>
          <a:p>
            <a:pPr lvl="1"/>
            <a:r>
              <a:rPr lang="en-US" dirty="0" smtClean="0"/>
              <a:t>Broader societal focus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does Habermas’ theory of ethical discourse support the ethical practice of two-way symmetrical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public relations?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Five Pillars of Public Relations 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Veracity – to tell the truth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Non-maleficence – to do no harm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Beneficence – to do good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Confidentiality – to respect privacy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Fairness – to be fair and socially responsible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might the pillars of ethical public relations guide the ethical behavior of public relations professionals?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Two | Principles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Lesson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Ethical development in public relations</a:t>
            </a:r>
          </a:p>
          <a:p>
            <a:r>
              <a:rPr lang="en-US" dirty="0" smtClean="0"/>
              <a:t>Public relations models:</a:t>
            </a:r>
          </a:p>
          <a:p>
            <a:pPr lvl="1"/>
            <a:r>
              <a:rPr lang="en-US" dirty="0" smtClean="0"/>
              <a:t>Press agentry/publicity</a:t>
            </a:r>
          </a:p>
          <a:p>
            <a:pPr lvl="1"/>
            <a:r>
              <a:rPr lang="en-US" dirty="0" smtClean="0"/>
              <a:t>Public information</a:t>
            </a:r>
          </a:p>
          <a:p>
            <a:pPr lvl="1"/>
            <a:r>
              <a:rPr lang="en-US" dirty="0" smtClean="0"/>
              <a:t>Two-way asymmetrical</a:t>
            </a:r>
          </a:p>
          <a:p>
            <a:pPr lvl="1"/>
            <a:r>
              <a:rPr lang="en-US" dirty="0" smtClean="0"/>
              <a:t>Two-way symmetrical</a:t>
            </a:r>
          </a:p>
          <a:p>
            <a:r>
              <a:rPr lang="en-US" dirty="0" smtClean="0"/>
              <a:t>TARES</a:t>
            </a:r>
          </a:p>
          <a:p>
            <a:r>
              <a:rPr lang="en-US" dirty="0" smtClean="0"/>
              <a:t>Pillars of public relations ethics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Ethical Progression of </a:t>
            </a:r>
            <a:br>
              <a:rPr lang="en-US" dirty="0" smtClean="0"/>
            </a:br>
            <a:r>
              <a:rPr lang="en-US" dirty="0" smtClean="0"/>
              <a:t>Moral Obligations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Themselves</a:t>
            </a:r>
          </a:p>
          <a:p>
            <a:r>
              <a:rPr lang="en-US" dirty="0" smtClean="0"/>
              <a:t>Clients</a:t>
            </a:r>
          </a:p>
          <a:p>
            <a:r>
              <a:rPr lang="en-US" dirty="0" smtClean="0"/>
              <a:t>Organizations/employers</a:t>
            </a:r>
          </a:p>
          <a:p>
            <a:r>
              <a:rPr lang="en-US" dirty="0" smtClean="0"/>
              <a:t>Profession/colleagues</a:t>
            </a:r>
          </a:p>
          <a:p>
            <a:r>
              <a:rPr lang="en-US" dirty="0" smtClean="0"/>
              <a:t>Society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Press Agentry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Publicity</a:t>
            </a:r>
          </a:p>
          <a:p>
            <a:r>
              <a:rPr lang="en-US" dirty="0" smtClean="0"/>
              <a:t>Focus on self-interest</a:t>
            </a:r>
          </a:p>
          <a:p>
            <a:r>
              <a:rPr lang="en-US" dirty="0" smtClean="0"/>
              <a:t>Teleology orientation</a:t>
            </a:r>
          </a:p>
          <a:p>
            <a:pPr lvl="1"/>
            <a:r>
              <a:rPr lang="en-US" dirty="0" smtClean="0"/>
              <a:t>Outcome more important than the process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Explain how the press agentry model exemplifies a teleological approach. What are the ethical advantages/ disadvantages of this practice of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public relations?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3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Public Information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“Journalist in residence”</a:t>
            </a:r>
          </a:p>
          <a:p>
            <a:r>
              <a:rPr lang="en-US" dirty="0" smtClean="0"/>
              <a:t>Focus on truthful and accurate information</a:t>
            </a:r>
          </a:p>
          <a:p>
            <a:r>
              <a:rPr lang="en-US" dirty="0" smtClean="0"/>
              <a:t>Deontology orientation</a:t>
            </a:r>
          </a:p>
          <a:p>
            <a:pPr lvl="1"/>
            <a:r>
              <a:rPr lang="en-US" dirty="0" smtClean="0"/>
              <a:t>Professional codes of ethics guide behavior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does the application of the PRSA code of ethics represent a deontological approach in the public information model of public relations?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Two-Way Asymmetrical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Persuasive communication</a:t>
            </a:r>
          </a:p>
          <a:p>
            <a:r>
              <a:rPr lang="en-US" dirty="0" smtClean="0"/>
              <a:t>Feedback loop offers an “other” ethical perspective</a:t>
            </a:r>
            <a:endParaRPr lang="en-US" i="1" dirty="0" smtClean="0"/>
          </a:p>
          <a:p>
            <a:r>
              <a:rPr lang="en-US" dirty="0" smtClean="0"/>
              <a:t>Teleology orientation</a:t>
            </a:r>
          </a:p>
          <a:p>
            <a:pPr lvl="1"/>
            <a:r>
              <a:rPr lang="en-US" dirty="0" smtClean="0"/>
              <a:t>Risks/Benefits assessment to maximize benefit and minimize harm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does the two-way asymmetrical public relations model offer an “other” perspective absent from the two lesser models? Why is this perspective important to ethical development?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1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11062</TotalTime>
  <Words>340</Words>
  <Application>Microsoft Macintosh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Reaching Ethical Maturity: The Ethical Development of Public Relations Practice</vt:lpstr>
      <vt:lpstr>Lesson Overview</vt:lpstr>
      <vt:lpstr>Ethical Progression of  Moral Obligations</vt:lpstr>
      <vt:lpstr>Press Agentry Model</vt:lpstr>
      <vt:lpstr>Discussion Question</vt:lpstr>
      <vt:lpstr>Public Information Model</vt:lpstr>
      <vt:lpstr>Discussion Question</vt:lpstr>
      <vt:lpstr>Two-Way Asymmetrical Model</vt:lpstr>
      <vt:lpstr>Discussion Question</vt:lpstr>
      <vt:lpstr>Two-Way Symmetrical Model</vt:lpstr>
      <vt:lpstr>Discussion Question</vt:lpstr>
      <vt:lpstr>Five Pillars of Public Relations Ethics</vt:lpstr>
      <vt:lpstr>Discussion Question</vt:lpstr>
    </vt:vector>
  </TitlesOfParts>
  <Company>Biola University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Christie Kleinmann</cp:lastModifiedBy>
  <cp:revision>42</cp:revision>
  <dcterms:created xsi:type="dcterms:W3CDTF">2016-05-14T23:03:05Z</dcterms:created>
  <dcterms:modified xsi:type="dcterms:W3CDTF">2016-12-31T17:14:21Z</dcterms:modified>
</cp:coreProperties>
</file>