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notesMasterIdLst>
    <p:notesMasterId r:id="rId15"/>
  </p:notesMasterIdLst>
  <p:sldIdLst>
    <p:sldId id="256" r:id="rId2"/>
    <p:sldId id="257" r:id="rId3"/>
    <p:sldId id="259" r:id="rId4"/>
    <p:sldId id="262" r:id="rId5"/>
    <p:sldId id="261" r:id="rId6"/>
    <p:sldId id="263" r:id="rId7"/>
    <p:sldId id="265" r:id="rId8"/>
    <p:sldId id="264" r:id="rId9"/>
    <p:sldId id="266" r:id="rId10"/>
    <p:sldId id="267" r:id="rId11"/>
    <p:sldId id="269" r:id="rId12"/>
    <p:sldId id="268" r:id="rId13"/>
    <p:sldId id="270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F406D"/>
    <a:srgbClr val="0E3F6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431"/>
    <p:restoredTop sz="94624"/>
  </p:normalViewPr>
  <p:slideViewPr>
    <p:cSldViewPr snapToGrid="0" snapToObjects="1">
      <p:cViewPr varScale="1">
        <p:scale>
          <a:sx n="90" d="100"/>
          <a:sy n="90" d="100"/>
        </p:scale>
        <p:origin x="536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FEDFBB-6A8E-9840-81A8-5653439F27B1}" type="datetimeFigureOut">
              <a:rPr lang="en-US" smtClean="0"/>
              <a:t>12/31/16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6C77CD-FFBB-4D44-99D9-4429790A05D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47317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1FCBB-55DB-0D44-95EB-89710275DDE1}" type="datetimeFigureOut">
              <a:rPr lang="en-US" smtClean="0"/>
              <a:t>12/31/16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7A847-1441-3341-9345-AE865B6E7A4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34019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1FCBB-55DB-0D44-95EB-89710275DDE1}" type="datetimeFigureOut">
              <a:rPr lang="en-US" smtClean="0"/>
              <a:t>12/31/16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7A847-1441-3341-9345-AE865B6E7A4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08015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1FCBB-55DB-0D44-95EB-89710275DDE1}" type="datetimeFigureOut">
              <a:rPr lang="en-US" smtClean="0"/>
              <a:t>12/31/16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7A847-1441-3341-9345-AE865B6E7A4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2466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1FCBB-55DB-0D44-95EB-89710275DDE1}" type="datetimeFigureOut">
              <a:rPr lang="en-US" smtClean="0"/>
              <a:t>12/31/16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7A847-1441-3341-9345-AE865B6E7A4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16898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1FCBB-55DB-0D44-95EB-89710275DDE1}" type="datetimeFigureOut">
              <a:rPr lang="en-US" smtClean="0"/>
              <a:t>12/31/16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7A847-1441-3341-9345-AE865B6E7A4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2257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1FCBB-55DB-0D44-95EB-89710275DDE1}" type="datetimeFigureOut">
              <a:rPr lang="en-US" smtClean="0"/>
              <a:t>12/31/16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7A847-1441-3341-9345-AE865B6E7A4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98443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1FCBB-55DB-0D44-95EB-89710275DDE1}" type="datetimeFigureOut">
              <a:rPr lang="en-US" smtClean="0"/>
              <a:t>12/31/16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7A847-1441-3341-9345-AE865B6E7A4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21088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1FCBB-55DB-0D44-95EB-89710275DDE1}" type="datetimeFigureOut">
              <a:rPr lang="en-US" smtClean="0"/>
              <a:t>12/31/16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7A847-1441-3341-9345-AE865B6E7A4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07401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1FCBB-55DB-0D44-95EB-89710275DDE1}" type="datetimeFigureOut">
              <a:rPr lang="en-US" smtClean="0"/>
              <a:t>12/31/16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7A847-1441-3341-9345-AE865B6E7A4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52309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1FCBB-55DB-0D44-95EB-89710275DDE1}" type="datetimeFigureOut">
              <a:rPr lang="en-US" smtClean="0"/>
              <a:t>12/31/16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7A847-1441-3341-9345-AE865B6E7A4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12002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1FCBB-55DB-0D44-95EB-89710275DDE1}" type="datetimeFigureOut">
              <a:rPr lang="en-US" smtClean="0"/>
              <a:t>12/31/16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7A847-1441-3341-9345-AE865B6E7A4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8664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B1FCBB-55DB-0D44-95EB-89710275DDE1}" type="datetimeFigureOut">
              <a:rPr lang="en-US" smtClean="0"/>
              <a:t>12/31/16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47A847-1441-3341-9345-AE865B6E7A4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5152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" y="805425"/>
            <a:ext cx="9144000" cy="1248851"/>
          </a:xfrm>
          <a:prstGeom prst="rect">
            <a:avLst/>
          </a:prstGeom>
          <a:solidFill>
            <a:srgbClr val="0F406D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5623" y="3067345"/>
            <a:ext cx="8516901" cy="1143000"/>
          </a:xfrm>
        </p:spPr>
        <p:txBody>
          <a:bodyPr>
            <a:noAutofit/>
          </a:bodyPr>
          <a:lstStyle/>
          <a:p>
            <a:pPr algn="l"/>
            <a:r>
              <a:rPr lang="en-US" sz="5400" b="1" dirty="0" smtClean="0">
                <a:solidFill>
                  <a:srgbClr val="0E3F6E"/>
                </a:solidFill>
              </a:rPr>
              <a:t>Reaching Ethical Maturity: The Ethical Development of Public Relations Practice</a:t>
            </a:r>
            <a:endParaRPr lang="en-US" sz="5400" b="1" dirty="0">
              <a:solidFill>
                <a:srgbClr val="0E3F6E"/>
              </a:solidFill>
            </a:endParaRPr>
          </a:p>
        </p:txBody>
      </p:sp>
      <p:sp>
        <p:nvSpPr>
          <p:cNvPr id="11" name="Subtitle 4"/>
          <p:cNvSpPr txBox="1">
            <a:spLocks/>
          </p:cNvSpPr>
          <p:nvPr/>
        </p:nvSpPr>
        <p:spPr>
          <a:xfrm>
            <a:off x="255623" y="5521549"/>
            <a:ext cx="6400800" cy="7294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/>
              <a:t>Module Two | Lesson Two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265" y="1141309"/>
            <a:ext cx="5957657" cy="8129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7992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" y="281994"/>
            <a:ext cx="9144000" cy="523431"/>
          </a:xfrm>
          <a:prstGeom prst="rect">
            <a:avLst/>
          </a:prstGeom>
          <a:solidFill>
            <a:srgbClr val="0F406D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Subtitle 4"/>
          <p:cNvSpPr txBox="1">
            <a:spLocks/>
          </p:cNvSpPr>
          <p:nvPr/>
        </p:nvSpPr>
        <p:spPr>
          <a:xfrm>
            <a:off x="7135796" y="281994"/>
            <a:ext cx="1858911" cy="7294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1200" dirty="0">
                <a:solidFill>
                  <a:schemeClr val="bg1"/>
                </a:solidFill>
              </a:rPr>
              <a:t>Lesson Two | Principles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846138"/>
            <a:ext cx="8229600" cy="1143000"/>
          </a:xfrm>
        </p:spPr>
        <p:txBody>
          <a:bodyPr/>
          <a:lstStyle/>
          <a:p>
            <a:r>
              <a:rPr lang="en-US" dirty="0" smtClean="0"/>
              <a:t>Two-Way Symmetrical Model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2277602"/>
            <a:ext cx="8229600" cy="3688505"/>
          </a:xfrm>
        </p:spPr>
        <p:txBody>
          <a:bodyPr>
            <a:normAutofit/>
          </a:bodyPr>
          <a:lstStyle/>
          <a:p>
            <a:r>
              <a:rPr lang="en-US" dirty="0" smtClean="0"/>
              <a:t>Mutually beneficial relationships</a:t>
            </a:r>
          </a:p>
          <a:p>
            <a:r>
              <a:rPr lang="en-US" dirty="0" smtClean="0"/>
              <a:t>Dialogue is central</a:t>
            </a:r>
          </a:p>
          <a:p>
            <a:r>
              <a:rPr lang="en-US" dirty="0" smtClean="0"/>
              <a:t>Deontology orientation</a:t>
            </a:r>
            <a:endParaRPr lang="en-US" dirty="0"/>
          </a:p>
          <a:p>
            <a:pPr lvl="1"/>
            <a:r>
              <a:rPr lang="en-US" dirty="0" smtClean="0"/>
              <a:t>Kant’s </a:t>
            </a:r>
            <a:r>
              <a:rPr lang="en-US" dirty="0" smtClean="0"/>
              <a:t>universal </a:t>
            </a:r>
            <a:r>
              <a:rPr lang="en-US" dirty="0" smtClean="0"/>
              <a:t>law</a:t>
            </a:r>
          </a:p>
          <a:p>
            <a:r>
              <a:rPr lang="en-US" dirty="0" smtClean="0"/>
              <a:t>Habermas’ theory of ethical discourse</a:t>
            </a:r>
          </a:p>
          <a:p>
            <a:pPr lvl="1"/>
            <a:r>
              <a:rPr lang="en-US" dirty="0" smtClean="0"/>
              <a:t>Broader societal focus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3041" y="372385"/>
            <a:ext cx="1999661" cy="274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2929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" y="0"/>
            <a:ext cx="9144000" cy="6858000"/>
          </a:xfrm>
          <a:prstGeom prst="rect">
            <a:avLst/>
          </a:prstGeom>
          <a:solidFill>
            <a:srgbClr val="0F406D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Subtitle 4"/>
          <p:cNvSpPr txBox="1">
            <a:spLocks/>
          </p:cNvSpPr>
          <p:nvPr/>
        </p:nvSpPr>
        <p:spPr>
          <a:xfrm>
            <a:off x="7135796" y="281994"/>
            <a:ext cx="1858911" cy="7294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1200" dirty="0">
                <a:solidFill>
                  <a:schemeClr val="bg1"/>
                </a:solidFill>
              </a:rPr>
              <a:t>Lesson Two | Principles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846138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FFFFFF"/>
                </a:solidFill>
              </a:rPr>
              <a:t>Discussion Question</a:t>
            </a:r>
            <a:endParaRPr lang="en-US" b="1" dirty="0">
              <a:solidFill>
                <a:srgbClr val="FFFFFF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176823"/>
            <a:ext cx="8229600" cy="394934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000" dirty="0" smtClean="0">
                <a:solidFill>
                  <a:srgbClr val="FFFFFF"/>
                </a:solidFill>
              </a:rPr>
              <a:t>How does Habermas’ theory of ethical discourse support the ethical practice of two-way symmetrical </a:t>
            </a:r>
          </a:p>
          <a:p>
            <a:pPr marL="0" indent="0" algn="ctr">
              <a:buNone/>
            </a:pPr>
            <a:r>
              <a:rPr lang="en-US" sz="4000" dirty="0" smtClean="0">
                <a:solidFill>
                  <a:srgbClr val="FFFFFF"/>
                </a:solidFill>
              </a:rPr>
              <a:t>public relations?</a:t>
            </a:r>
            <a:endParaRPr lang="en-US" sz="4000" dirty="0">
              <a:solidFill>
                <a:srgbClr val="FFFFFF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4058" y="418156"/>
            <a:ext cx="1999661" cy="274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9813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" y="281994"/>
            <a:ext cx="9144000" cy="523431"/>
          </a:xfrm>
          <a:prstGeom prst="rect">
            <a:avLst/>
          </a:prstGeom>
          <a:solidFill>
            <a:srgbClr val="0F406D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Subtitle 4"/>
          <p:cNvSpPr txBox="1">
            <a:spLocks/>
          </p:cNvSpPr>
          <p:nvPr/>
        </p:nvSpPr>
        <p:spPr>
          <a:xfrm>
            <a:off x="7135796" y="281994"/>
            <a:ext cx="1858911" cy="7294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1200" dirty="0">
                <a:solidFill>
                  <a:schemeClr val="bg1"/>
                </a:solidFill>
              </a:rPr>
              <a:t>Lesson Two | Principles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8461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Five Pillars of Public Relations Ethics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2277602"/>
            <a:ext cx="8229600" cy="3688505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Veracity – to tell the truth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Non-maleficence – to do no harm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Beneficence – to do good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Confidentiality – to respect privacy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Fairness – to be fair and socially responsible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3041" y="372385"/>
            <a:ext cx="1999661" cy="274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568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" y="0"/>
            <a:ext cx="9144000" cy="6858000"/>
          </a:xfrm>
          <a:prstGeom prst="rect">
            <a:avLst/>
          </a:prstGeom>
          <a:solidFill>
            <a:srgbClr val="0F406D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Subtitle 4"/>
          <p:cNvSpPr txBox="1">
            <a:spLocks/>
          </p:cNvSpPr>
          <p:nvPr/>
        </p:nvSpPr>
        <p:spPr>
          <a:xfrm>
            <a:off x="7135796" y="281994"/>
            <a:ext cx="1858911" cy="7294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1200" dirty="0">
                <a:solidFill>
                  <a:schemeClr val="bg1"/>
                </a:solidFill>
              </a:rPr>
              <a:t>Lesson Two | Principles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846138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FFFFFF"/>
                </a:solidFill>
              </a:rPr>
              <a:t>Discussion Question</a:t>
            </a:r>
            <a:endParaRPr lang="en-US" b="1" dirty="0">
              <a:solidFill>
                <a:srgbClr val="FFFFFF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176823"/>
            <a:ext cx="8229600" cy="394934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000" dirty="0" smtClean="0">
                <a:solidFill>
                  <a:srgbClr val="FFFFFF"/>
                </a:solidFill>
              </a:rPr>
              <a:t>How might the pillars of ethical public relations guide the ethical behavior of public relations professionals?</a:t>
            </a:r>
            <a:endParaRPr lang="en-US" sz="4000" dirty="0">
              <a:solidFill>
                <a:srgbClr val="FFFFFF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4058" y="418156"/>
            <a:ext cx="1999661" cy="274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964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" y="281994"/>
            <a:ext cx="9144000" cy="523431"/>
          </a:xfrm>
          <a:prstGeom prst="rect">
            <a:avLst/>
          </a:prstGeom>
          <a:solidFill>
            <a:srgbClr val="0F406D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Subtitle 4"/>
          <p:cNvSpPr txBox="1">
            <a:spLocks/>
          </p:cNvSpPr>
          <p:nvPr/>
        </p:nvSpPr>
        <p:spPr>
          <a:xfrm>
            <a:off x="7135796" y="281994"/>
            <a:ext cx="1858911" cy="7294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1200" dirty="0" smtClean="0">
                <a:solidFill>
                  <a:schemeClr val="bg1"/>
                </a:solidFill>
              </a:rPr>
              <a:t>Lesson Two | Principles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846138"/>
            <a:ext cx="8229600" cy="1143000"/>
          </a:xfrm>
        </p:spPr>
        <p:txBody>
          <a:bodyPr/>
          <a:lstStyle/>
          <a:p>
            <a:r>
              <a:rPr lang="en-US" dirty="0" smtClean="0"/>
              <a:t>Lesson Overview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2277602"/>
            <a:ext cx="8229600" cy="3688505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Ethical development in public relations</a:t>
            </a:r>
          </a:p>
          <a:p>
            <a:r>
              <a:rPr lang="en-US" dirty="0" smtClean="0"/>
              <a:t>Public relations models:</a:t>
            </a:r>
          </a:p>
          <a:p>
            <a:pPr lvl="1"/>
            <a:r>
              <a:rPr lang="en-US" dirty="0" smtClean="0"/>
              <a:t>Press agentry/publicity</a:t>
            </a:r>
          </a:p>
          <a:p>
            <a:pPr lvl="1"/>
            <a:r>
              <a:rPr lang="en-US" dirty="0" smtClean="0"/>
              <a:t>Public information</a:t>
            </a:r>
          </a:p>
          <a:p>
            <a:pPr lvl="1"/>
            <a:r>
              <a:rPr lang="en-US" dirty="0" smtClean="0"/>
              <a:t>Two-way asymmetrical</a:t>
            </a:r>
          </a:p>
          <a:p>
            <a:pPr lvl="1"/>
            <a:r>
              <a:rPr lang="en-US" dirty="0" smtClean="0"/>
              <a:t>Two-way symmetrical</a:t>
            </a:r>
          </a:p>
          <a:p>
            <a:r>
              <a:rPr lang="en-US" dirty="0" smtClean="0"/>
              <a:t>TARES</a:t>
            </a:r>
          </a:p>
          <a:p>
            <a:r>
              <a:rPr lang="en-US" dirty="0" smtClean="0"/>
              <a:t>Pillars of public relations ethics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7754" y="380493"/>
            <a:ext cx="1997653" cy="273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4364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" y="281994"/>
            <a:ext cx="9144000" cy="523431"/>
          </a:xfrm>
          <a:prstGeom prst="rect">
            <a:avLst/>
          </a:prstGeom>
          <a:solidFill>
            <a:srgbClr val="0F406D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Subtitle 4"/>
          <p:cNvSpPr txBox="1">
            <a:spLocks/>
          </p:cNvSpPr>
          <p:nvPr/>
        </p:nvSpPr>
        <p:spPr>
          <a:xfrm>
            <a:off x="7135796" y="281994"/>
            <a:ext cx="1858911" cy="7294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1200" dirty="0">
                <a:solidFill>
                  <a:schemeClr val="bg1"/>
                </a:solidFill>
              </a:rPr>
              <a:t>Lesson Two | Principles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8461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Ethical Progression of </a:t>
            </a:r>
            <a:br>
              <a:rPr lang="en-US" dirty="0" smtClean="0"/>
            </a:br>
            <a:r>
              <a:rPr lang="en-US" dirty="0" smtClean="0"/>
              <a:t>Moral Obligations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2277602"/>
            <a:ext cx="8229600" cy="3688505"/>
          </a:xfrm>
        </p:spPr>
        <p:txBody>
          <a:bodyPr>
            <a:normAutofit/>
          </a:bodyPr>
          <a:lstStyle/>
          <a:p>
            <a:r>
              <a:rPr lang="en-US" dirty="0" smtClean="0"/>
              <a:t>Themselves</a:t>
            </a:r>
          </a:p>
          <a:p>
            <a:r>
              <a:rPr lang="en-US" dirty="0" smtClean="0"/>
              <a:t>Clients</a:t>
            </a:r>
          </a:p>
          <a:p>
            <a:r>
              <a:rPr lang="en-US" dirty="0" smtClean="0"/>
              <a:t>Organizations/employers</a:t>
            </a:r>
          </a:p>
          <a:p>
            <a:r>
              <a:rPr lang="en-US" dirty="0" smtClean="0"/>
              <a:t>Profession/colleagues</a:t>
            </a:r>
          </a:p>
          <a:p>
            <a:r>
              <a:rPr lang="en-US" dirty="0" smtClean="0"/>
              <a:t>Society</a:t>
            </a:r>
          </a:p>
          <a:p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3041" y="372385"/>
            <a:ext cx="1999661" cy="274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6472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" y="281994"/>
            <a:ext cx="9144000" cy="523431"/>
          </a:xfrm>
          <a:prstGeom prst="rect">
            <a:avLst/>
          </a:prstGeom>
          <a:solidFill>
            <a:srgbClr val="0F406D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Subtitle 4"/>
          <p:cNvSpPr txBox="1">
            <a:spLocks/>
          </p:cNvSpPr>
          <p:nvPr/>
        </p:nvSpPr>
        <p:spPr>
          <a:xfrm>
            <a:off x="7135796" y="281994"/>
            <a:ext cx="1858911" cy="7294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1200" dirty="0">
                <a:solidFill>
                  <a:schemeClr val="bg1"/>
                </a:solidFill>
              </a:rPr>
              <a:t>Lesson Two | Principles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846138"/>
            <a:ext cx="8229600" cy="1143000"/>
          </a:xfrm>
        </p:spPr>
        <p:txBody>
          <a:bodyPr/>
          <a:lstStyle/>
          <a:p>
            <a:r>
              <a:rPr lang="en-US" dirty="0" smtClean="0"/>
              <a:t>Press Agentry Model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2277602"/>
            <a:ext cx="8229600" cy="3688505"/>
          </a:xfrm>
        </p:spPr>
        <p:txBody>
          <a:bodyPr>
            <a:normAutofit/>
          </a:bodyPr>
          <a:lstStyle/>
          <a:p>
            <a:r>
              <a:rPr lang="en-US" dirty="0" smtClean="0"/>
              <a:t>Publicity</a:t>
            </a:r>
          </a:p>
          <a:p>
            <a:r>
              <a:rPr lang="en-US" dirty="0" smtClean="0"/>
              <a:t>Focus on self-interest</a:t>
            </a:r>
          </a:p>
          <a:p>
            <a:r>
              <a:rPr lang="en-US" dirty="0" smtClean="0"/>
              <a:t>Teleology orientation</a:t>
            </a:r>
          </a:p>
          <a:p>
            <a:pPr lvl="1"/>
            <a:r>
              <a:rPr lang="en-US" dirty="0" smtClean="0"/>
              <a:t>Outcome more important than the process</a:t>
            </a:r>
          </a:p>
          <a:p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3041" y="372385"/>
            <a:ext cx="1999661" cy="274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8117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" y="0"/>
            <a:ext cx="9144000" cy="6858000"/>
          </a:xfrm>
          <a:prstGeom prst="rect">
            <a:avLst/>
          </a:prstGeom>
          <a:solidFill>
            <a:srgbClr val="0F406D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Subtitle 4"/>
          <p:cNvSpPr txBox="1">
            <a:spLocks/>
          </p:cNvSpPr>
          <p:nvPr/>
        </p:nvSpPr>
        <p:spPr>
          <a:xfrm>
            <a:off x="7135796" y="281994"/>
            <a:ext cx="1858911" cy="7294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1200" dirty="0">
                <a:solidFill>
                  <a:schemeClr val="bg1"/>
                </a:solidFill>
              </a:rPr>
              <a:t>Lesson Two | Principles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846138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FFFFFF"/>
                </a:solidFill>
              </a:rPr>
              <a:t>Discussion Question</a:t>
            </a:r>
            <a:endParaRPr lang="en-US" b="1" dirty="0">
              <a:solidFill>
                <a:srgbClr val="FFFFFF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176823"/>
            <a:ext cx="8229600" cy="394934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000" dirty="0" smtClean="0">
                <a:solidFill>
                  <a:srgbClr val="FFFFFF"/>
                </a:solidFill>
              </a:rPr>
              <a:t>Explain how the press agentry model exemplifies a teleological approach. What are the ethical advantages/ disadvantages of this practice of </a:t>
            </a:r>
          </a:p>
          <a:p>
            <a:pPr marL="0" indent="0" algn="ctr">
              <a:buNone/>
            </a:pPr>
            <a:r>
              <a:rPr lang="en-US" sz="4000" dirty="0" smtClean="0">
                <a:solidFill>
                  <a:srgbClr val="FFFFFF"/>
                </a:solidFill>
              </a:rPr>
              <a:t>public relations?</a:t>
            </a:r>
            <a:endParaRPr lang="en-US" sz="4000" dirty="0">
              <a:solidFill>
                <a:srgbClr val="FFFFFF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4058" y="418156"/>
            <a:ext cx="1999661" cy="274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0368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" y="281994"/>
            <a:ext cx="9144000" cy="523431"/>
          </a:xfrm>
          <a:prstGeom prst="rect">
            <a:avLst/>
          </a:prstGeom>
          <a:solidFill>
            <a:srgbClr val="0F406D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Subtitle 4"/>
          <p:cNvSpPr txBox="1">
            <a:spLocks/>
          </p:cNvSpPr>
          <p:nvPr/>
        </p:nvSpPr>
        <p:spPr>
          <a:xfrm>
            <a:off x="7135796" y="281994"/>
            <a:ext cx="1858911" cy="7294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1200" dirty="0">
                <a:solidFill>
                  <a:schemeClr val="bg1"/>
                </a:solidFill>
              </a:rPr>
              <a:t>Lesson Two | Principles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846138"/>
            <a:ext cx="8229600" cy="1143000"/>
          </a:xfrm>
        </p:spPr>
        <p:txBody>
          <a:bodyPr/>
          <a:lstStyle/>
          <a:p>
            <a:r>
              <a:rPr lang="en-US" dirty="0" smtClean="0"/>
              <a:t>Public Information Model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2277602"/>
            <a:ext cx="8229600" cy="3688505"/>
          </a:xfrm>
        </p:spPr>
        <p:txBody>
          <a:bodyPr>
            <a:normAutofit/>
          </a:bodyPr>
          <a:lstStyle/>
          <a:p>
            <a:r>
              <a:rPr lang="en-US" dirty="0" smtClean="0"/>
              <a:t>“Journalist in residence”</a:t>
            </a:r>
          </a:p>
          <a:p>
            <a:r>
              <a:rPr lang="en-US" dirty="0" smtClean="0"/>
              <a:t>Focus on truthful and accurate information</a:t>
            </a:r>
          </a:p>
          <a:p>
            <a:r>
              <a:rPr lang="en-US" dirty="0" smtClean="0"/>
              <a:t>Deontology orientation</a:t>
            </a:r>
          </a:p>
          <a:p>
            <a:pPr lvl="1"/>
            <a:r>
              <a:rPr lang="en-US" dirty="0" smtClean="0"/>
              <a:t>Professional codes of ethics guide behavior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3041" y="372385"/>
            <a:ext cx="1999661" cy="274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3766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" y="0"/>
            <a:ext cx="9144000" cy="6858000"/>
          </a:xfrm>
          <a:prstGeom prst="rect">
            <a:avLst/>
          </a:prstGeom>
          <a:solidFill>
            <a:srgbClr val="0F406D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Subtitle 4"/>
          <p:cNvSpPr txBox="1">
            <a:spLocks/>
          </p:cNvSpPr>
          <p:nvPr/>
        </p:nvSpPr>
        <p:spPr>
          <a:xfrm>
            <a:off x="7135796" y="281994"/>
            <a:ext cx="1858911" cy="7294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1200" dirty="0">
                <a:solidFill>
                  <a:schemeClr val="bg1"/>
                </a:solidFill>
              </a:rPr>
              <a:t>Lesson Two | Principles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846138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FFFFFF"/>
                </a:solidFill>
              </a:rPr>
              <a:t>Discussion Question</a:t>
            </a:r>
            <a:endParaRPr lang="en-US" b="1" dirty="0">
              <a:solidFill>
                <a:srgbClr val="FFFFFF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176823"/>
            <a:ext cx="8229600" cy="394934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000" dirty="0" smtClean="0">
                <a:solidFill>
                  <a:srgbClr val="FFFFFF"/>
                </a:solidFill>
              </a:rPr>
              <a:t>How does the application of the PRSA code of ethics represent a deontological approach in the public information model of public relations?</a:t>
            </a:r>
            <a:endParaRPr lang="en-US" sz="4000" dirty="0">
              <a:solidFill>
                <a:srgbClr val="FFFFFF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4058" y="418156"/>
            <a:ext cx="1999661" cy="274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9298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" y="281994"/>
            <a:ext cx="9144000" cy="523431"/>
          </a:xfrm>
          <a:prstGeom prst="rect">
            <a:avLst/>
          </a:prstGeom>
          <a:solidFill>
            <a:srgbClr val="0F406D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Subtitle 4"/>
          <p:cNvSpPr txBox="1">
            <a:spLocks/>
          </p:cNvSpPr>
          <p:nvPr/>
        </p:nvSpPr>
        <p:spPr>
          <a:xfrm>
            <a:off x="7135796" y="281994"/>
            <a:ext cx="1858911" cy="7294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1200" dirty="0">
                <a:solidFill>
                  <a:schemeClr val="bg1"/>
                </a:solidFill>
              </a:rPr>
              <a:t>Lesson Two | Principles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846138"/>
            <a:ext cx="8229600" cy="1143000"/>
          </a:xfrm>
        </p:spPr>
        <p:txBody>
          <a:bodyPr/>
          <a:lstStyle/>
          <a:p>
            <a:r>
              <a:rPr lang="en-US" dirty="0" smtClean="0"/>
              <a:t>Two-Way Asymmetrical Model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2277602"/>
            <a:ext cx="8229600" cy="3688505"/>
          </a:xfrm>
        </p:spPr>
        <p:txBody>
          <a:bodyPr>
            <a:normAutofit/>
          </a:bodyPr>
          <a:lstStyle/>
          <a:p>
            <a:r>
              <a:rPr lang="en-US" dirty="0" smtClean="0"/>
              <a:t>Persuasive communication</a:t>
            </a:r>
          </a:p>
          <a:p>
            <a:r>
              <a:rPr lang="en-US" dirty="0" smtClean="0"/>
              <a:t>Feedback loop offers an “other” ethical perspective</a:t>
            </a:r>
            <a:endParaRPr lang="en-US" i="1" dirty="0" smtClean="0"/>
          </a:p>
          <a:p>
            <a:r>
              <a:rPr lang="en-US" dirty="0" smtClean="0"/>
              <a:t>Teleology orientation</a:t>
            </a:r>
          </a:p>
          <a:p>
            <a:pPr lvl="1"/>
            <a:r>
              <a:rPr lang="en-US" dirty="0" smtClean="0"/>
              <a:t>Risks/Benefits assessment to maximize benefit and minimize harm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3041" y="372385"/>
            <a:ext cx="1999661" cy="274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6772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" y="0"/>
            <a:ext cx="9144000" cy="6858000"/>
          </a:xfrm>
          <a:prstGeom prst="rect">
            <a:avLst/>
          </a:prstGeom>
          <a:solidFill>
            <a:srgbClr val="0F406D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Subtitle 4"/>
          <p:cNvSpPr txBox="1">
            <a:spLocks/>
          </p:cNvSpPr>
          <p:nvPr/>
        </p:nvSpPr>
        <p:spPr>
          <a:xfrm>
            <a:off x="7135796" y="281994"/>
            <a:ext cx="1858911" cy="7294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1200" dirty="0">
                <a:solidFill>
                  <a:schemeClr val="bg1"/>
                </a:solidFill>
              </a:rPr>
              <a:t>Lesson Two | Principles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846138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FFFFFF"/>
                </a:solidFill>
              </a:rPr>
              <a:t>Discussion Question</a:t>
            </a:r>
            <a:endParaRPr lang="en-US" b="1" dirty="0">
              <a:solidFill>
                <a:srgbClr val="FFFFFF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176823"/>
            <a:ext cx="8229600" cy="394934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000" dirty="0" smtClean="0">
                <a:solidFill>
                  <a:srgbClr val="FFFFFF"/>
                </a:solidFill>
              </a:rPr>
              <a:t>How does the two-way asymmetrical public relations model offer an “other” perspective absent from the two lesser models? Why is this perspective important to ethical development?</a:t>
            </a:r>
            <a:endParaRPr lang="en-US" sz="4000" dirty="0">
              <a:solidFill>
                <a:srgbClr val="FFFFFF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4058" y="418156"/>
            <a:ext cx="1999661" cy="274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6817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11062</TotalTime>
  <Words>340</Words>
  <Application>Microsoft Macintosh PowerPoint</Application>
  <PresentationFormat>On-screen Show (4:3)</PresentationFormat>
  <Paragraphs>69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Calibri</vt:lpstr>
      <vt:lpstr>Arial</vt:lpstr>
      <vt:lpstr>Office Theme</vt:lpstr>
      <vt:lpstr>Reaching Ethical Maturity: The Ethical Development of Public Relations Practice</vt:lpstr>
      <vt:lpstr>Lesson Overview</vt:lpstr>
      <vt:lpstr>Ethical Progression of  Moral Obligations</vt:lpstr>
      <vt:lpstr>Press Agentry Model</vt:lpstr>
      <vt:lpstr>Discussion Question</vt:lpstr>
      <vt:lpstr>Public Information Model</vt:lpstr>
      <vt:lpstr>Discussion Question</vt:lpstr>
      <vt:lpstr>Two-Way Asymmetrical Model</vt:lpstr>
      <vt:lpstr>Discussion Question</vt:lpstr>
      <vt:lpstr>Two-Way Symmetrical Model</vt:lpstr>
      <vt:lpstr>Discussion Question</vt:lpstr>
      <vt:lpstr>Five Pillars of Public Relations Ethics</vt:lpstr>
      <vt:lpstr>Discussion Question</vt:lpstr>
    </vt:vector>
  </TitlesOfParts>
  <Company>Biola University</Company>
  <LinksUpToDate>false</LinksUpToDate>
  <SharedDoc>false</SharedDoc>
  <HyperlinksChanged>false</HyperlinksChanged>
  <AppVersion>15.0028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 Public Relations Ethics</dc:title>
  <dc:creator>Carolyn Kim</dc:creator>
  <cp:lastModifiedBy>Christie Kleinmann</cp:lastModifiedBy>
  <cp:revision>42</cp:revision>
  <dcterms:created xsi:type="dcterms:W3CDTF">2016-05-14T23:03:05Z</dcterms:created>
  <dcterms:modified xsi:type="dcterms:W3CDTF">2016-12-31T17:14:21Z</dcterms:modified>
</cp:coreProperties>
</file>