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15"/>
  </p:notesMasterIdLst>
  <p:sldIdLst>
    <p:sldId id="256" r:id="rId2"/>
    <p:sldId id="257" r:id="rId3"/>
    <p:sldId id="259" r:id="rId4"/>
    <p:sldId id="262" r:id="rId5"/>
    <p:sldId id="261" r:id="rId6"/>
    <p:sldId id="263" r:id="rId7"/>
    <p:sldId id="265" r:id="rId8"/>
    <p:sldId id="264" r:id="rId9"/>
    <p:sldId id="266" r:id="rId10"/>
    <p:sldId id="267" r:id="rId11"/>
    <p:sldId id="269" r:id="rId12"/>
    <p:sldId id="268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06D"/>
    <a:srgbClr val="0E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4"/>
  </p:normalViewPr>
  <p:slideViewPr>
    <p:cSldViewPr snapToGrid="0" snapToObjects="1">
      <p:cViewPr varScale="1">
        <p:scale>
          <a:sx n="90" d="100"/>
          <a:sy n="90" d="100"/>
        </p:scale>
        <p:origin x="17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FEDFBB-6A8E-9840-81A8-5653439F27B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C77CD-FFBB-4D44-99D9-4429790A05D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731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401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801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46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89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257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84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8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740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230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200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66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B1FCBB-55DB-0D44-95EB-89710275DDE1}" type="datetimeFigureOut">
              <a:rPr lang="en-US" smtClean="0"/>
              <a:t>12/31/16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7A847-1441-3341-9345-AE865B6E7A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1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805425"/>
            <a:ext cx="9144000" cy="124885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623" y="3067345"/>
            <a:ext cx="8516901" cy="11430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 smtClean="0">
                <a:solidFill>
                  <a:srgbClr val="0E3F6E"/>
                </a:solidFill>
              </a:rPr>
              <a:t>Mind the Gap: Key Principles for Ethical Literacy</a:t>
            </a:r>
            <a:endParaRPr lang="en-US" sz="5400" b="1" dirty="0">
              <a:solidFill>
                <a:srgbClr val="0E3F6E"/>
              </a:solidFill>
            </a:endParaRPr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255624" y="4492849"/>
            <a:ext cx="6400800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Module Two | Lesson One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65" y="1141309"/>
            <a:ext cx="5957657" cy="812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9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One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Teleology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“End”</a:t>
            </a:r>
          </a:p>
          <a:p>
            <a:r>
              <a:rPr lang="en-US" dirty="0" smtClean="0"/>
              <a:t>Emphasizes outcomes over process</a:t>
            </a:r>
          </a:p>
          <a:p>
            <a:r>
              <a:rPr lang="en-US" dirty="0" smtClean="0"/>
              <a:t>Utilitarianism</a:t>
            </a:r>
          </a:p>
          <a:p>
            <a:r>
              <a:rPr lang="en-US" dirty="0" smtClean="0"/>
              <a:t>John Stuart Mill – maximize benefit/minimize harm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9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One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Discuss the advantages and disadvantages of utilitarianism in public relations practice.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81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One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Situational Ethics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Ethical laws vary between communities and over time</a:t>
            </a:r>
          </a:p>
          <a:p>
            <a:r>
              <a:rPr lang="en-US" dirty="0" smtClean="0"/>
              <a:t>Upholds love, human welfare, happiness</a:t>
            </a:r>
          </a:p>
          <a:p>
            <a:r>
              <a:rPr lang="en-US" dirty="0" smtClean="0"/>
              <a:t>Subjectivism</a:t>
            </a:r>
          </a:p>
          <a:p>
            <a:pPr lvl="1"/>
            <a:r>
              <a:rPr lang="en-US" dirty="0" smtClean="0"/>
              <a:t>Most common public relations ethical orientation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6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One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How might the prevalence of subjectivism impact the perception of public relations as an ethical profession?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6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</a:t>
            </a:r>
            <a:r>
              <a:rPr lang="en-US" sz="1200" dirty="0" smtClean="0">
                <a:solidFill>
                  <a:schemeClr val="bg1"/>
                </a:solidFill>
              </a:rPr>
              <a:t>One </a:t>
            </a:r>
            <a:r>
              <a:rPr lang="en-US" sz="1200" dirty="0">
                <a:solidFill>
                  <a:schemeClr val="bg1"/>
                </a:solidFill>
              </a:rPr>
              <a:t>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Lesson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Ethical literacy in public relations</a:t>
            </a:r>
          </a:p>
          <a:p>
            <a:r>
              <a:rPr lang="en-US" dirty="0" smtClean="0"/>
              <a:t>Personal values</a:t>
            </a:r>
          </a:p>
          <a:p>
            <a:r>
              <a:rPr lang="en-US" dirty="0" smtClean="0"/>
              <a:t>Ethical Orientations:</a:t>
            </a:r>
          </a:p>
          <a:p>
            <a:pPr lvl="1"/>
            <a:r>
              <a:rPr lang="en-US" dirty="0" smtClean="0"/>
              <a:t>Axiology</a:t>
            </a:r>
          </a:p>
          <a:p>
            <a:pPr lvl="1"/>
            <a:r>
              <a:rPr lang="en-US" dirty="0" smtClean="0"/>
              <a:t>Deontology</a:t>
            </a:r>
          </a:p>
          <a:p>
            <a:pPr lvl="1"/>
            <a:r>
              <a:rPr lang="en-US" dirty="0" smtClean="0"/>
              <a:t>Teleology</a:t>
            </a:r>
          </a:p>
          <a:p>
            <a:pPr lvl="1"/>
            <a:r>
              <a:rPr lang="en-US" dirty="0" smtClean="0"/>
              <a:t>Situational Ethics</a:t>
            </a:r>
          </a:p>
          <a:p>
            <a:pPr lvl="1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754" y="380493"/>
            <a:ext cx="1997653" cy="273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436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One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Ethical Public Relations Literacy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allows </a:t>
            </a:r>
            <a:r>
              <a:rPr lang="en-US" dirty="0"/>
              <a:t>professionals to </a:t>
            </a:r>
            <a:r>
              <a:rPr lang="en-US" dirty="0">
                <a:solidFill>
                  <a:schemeClr val="tx2"/>
                </a:solidFill>
              </a:rPr>
              <a:t>recognize</a:t>
            </a:r>
            <a:r>
              <a:rPr lang="en-US" dirty="0"/>
              <a:t> a public relations ethical issue, </a:t>
            </a:r>
            <a:r>
              <a:rPr lang="en-US" dirty="0">
                <a:solidFill>
                  <a:schemeClr val="tx2"/>
                </a:solidFill>
              </a:rPr>
              <a:t>identify</a:t>
            </a:r>
            <a:r>
              <a:rPr lang="en-US" dirty="0"/>
              <a:t> a personal ethical viewpoint and the ethical viewpoint of others, </a:t>
            </a:r>
            <a:r>
              <a:rPr lang="en-US" dirty="0">
                <a:solidFill>
                  <a:schemeClr val="tx2"/>
                </a:solidFill>
              </a:rPr>
              <a:t>understand</a:t>
            </a:r>
            <a:r>
              <a:rPr lang="en-US" dirty="0"/>
              <a:t> the ethical orientations that shape our perspectives, critically </a:t>
            </a:r>
            <a:r>
              <a:rPr lang="en-US" dirty="0">
                <a:solidFill>
                  <a:schemeClr val="tx2"/>
                </a:solidFill>
              </a:rPr>
              <a:t>analyze</a:t>
            </a:r>
            <a:r>
              <a:rPr lang="en-US" dirty="0"/>
              <a:t> the appropriate ethical frameworks for the ethical issue, </a:t>
            </a:r>
            <a:r>
              <a:rPr lang="en-US" dirty="0">
                <a:solidFill>
                  <a:schemeClr val="tx2"/>
                </a:solidFill>
              </a:rPr>
              <a:t>apply </a:t>
            </a:r>
            <a:r>
              <a:rPr lang="en-US" dirty="0"/>
              <a:t>the ethical principles, and </a:t>
            </a:r>
            <a:r>
              <a:rPr lang="en-US" dirty="0">
                <a:solidFill>
                  <a:schemeClr val="tx2"/>
                </a:solidFill>
              </a:rPr>
              <a:t>evaluate </a:t>
            </a:r>
            <a:r>
              <a:rPr lang="en-US" dirty="0"/>
              <a:t>the ethical decision.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72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One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Personal Values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What a person believes to be important</a:t>
            </a:r>
          </a:p>
          <a:p>
            <a:r>
              <a:rPr lang="en-US" dirty="0" smtClean="0"/>
              <a:t>Terminal values – life-long personal goals</a:t>
            </a:r>
          </a:p>
          <a:p>
            <a:pPr lvl="1"/>
            <a:r>
              <a:rPr lang="en-US" dirty="0" smtClean="0"/>
              <a:t>Freedom, inner harmony</a:t>
            </a:r>
          </a:p>
          <a:p>
            <a:r>
              <a:rPr lang="en-US" dirty="0" smtClean="0"/>
              <a:t>Instrumental values – help achieve terminal values</a:t>
            </a:r>
          </a:p>
          <a:p>
            <a:pPr lvl="1"/>
            <a:r>
              <a:rPr lang="en-US" dirty="0" smtClean="0"/>
              <a:t>Independence, obedience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11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One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What top three personal values guide </a:t>
            </a: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your actions? 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036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One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Axiology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“Value or worth”</a:t>
            </a:r>
          </a:p>
          <a:p>
            <a:r>
              <a:rPr lang="en-US" dirty="0" smtClean="0"/>
              <a:t>If I were a “good” person, what would I do?</a:t>
            </a:r>
          </a:p>
          <a:p>
            <a:r>
              <a:rPr lang="en-US" dirty="0" smtClean="0"/>
              <a:t>Aristotle – the Golden Mean</a:t>
            </a:r>
          </a:p>
          <a:p>
            <a:pPr lvl="1"/>
            <a:r>
              <a:rPr lang="en-US" dirty="0" smtClean="0"/>
              <a:t>Cowardice --- </a:t>
            </a:r>
            <a:r>
              <a:rPr lang="en-US" dirty="0" smtClean="0">
                <a:solidFill>
                  <a:schemeClr val="tx2"/>
                </a:solidFill>
              </a:rPr>
              <a:t>Confidence</a:t>
            </a:r>
            <a:r>
              <a:rPr lang="en-US" dirty="0" smtClean="0"/>
              <a:t> --- Rashness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766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One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The axiology orientation believes values are habitual and consistent. How might this guide public relations practice?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9298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281994"/>
            <a:ext cx="9144000" cy="523431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One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dirty="0" smtClean="0"/>
              <a:t>Deontology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277602"/>
            <a:ext cx="8229600" cy="3688505"/>
          </a:xfrm>
        </p:spPr>
        <p:txBody>
          <a:bodyPr>
            <a:normAutofit/>
          </a:bodyPr>
          <a:lstStyle/>
          <a:p>
            <a:r>
              <a:rPr lang="en-US" dirty="0" smtClean="0"/>
              <a:t>“</a:t>
            </a:r>
            <a:r>
              <a:rPr lang="en-US" dirty="0"/>
              <a:t>D</a:t>
            </a:r>
            <a:r>
              <a:rPr lang="en-US" dirty="0" smtClean="0"/>
              <a:t>uty or obligation”</a:t>
            </a:r>
          </a:p>
          <a:p>
            <a:r>
              <a:rPr lang="en-US" dirty="0" smtClean="0"/>
              <a:t>Respect for humanity</a:t>
            </a:r>
          </a:p>
          <a:p>
            <a:pPr lvl="1"/>
            <a:r>
              <a:rPr lang="en-US" i="1" dirty="0" smtClean="0"/>
              <a:t>Declaration of Independence</a:t>
            </a:r>
          </a:p>
          <a:p>
            <a:r>
              <a:rPr lang="en-US" dirty="0" smtClean="0"/>
              <a:t>Kant’s categorical imperative</a:t>
            </a:r>
          </a:p>
          <a:p>
            <a:r>
              <a:rPr lang="en-US" dirty="0" smtClean="0"/>
              <a:t>Universal law</a:t>
            </a:r>
          </a:p>
          <a:p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041" y="372385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77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" y="0"/>
            <a:ext cx="9144000" cy="6858000"/>
          </a:xfrm>
          <a:prstGeom prst="rect">
            <a:avLst/>
          </a:prstGeom>
          <a:solidFill>
            <a:srgbClr val="0F406D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4"/>
          <p:cNvSpPr txBox="1">
            <a:spLocks/>
          </p:cNvSpPr>
          <p:nvPr/>
        </p:nvSpPr>
        <p:spPr>
          <a:xfrm>
            <a:off x="7135796" y="281994"/>
            <a:ext cx="1858911" cy="72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1200" dirty="0">
                <a:solidFill>
                  <a:schemeClr val="bg1"/>
                </a:solidFill>
              </a:rPr>
              <a:t>Lesson One | Principles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846138"/>
            <a:ext cx="82296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Discussion Question</a:t>
            </a:r>
            <a:endParaRPr lang="en-US" b="1" dirty="0">
              <a:solidFill>
                <a:srgbClr val="FFFFFF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176823"/>
            <a:ext cx="8229600" cy="394934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000" dirty="0" smtClean="0">
                <a:solidFill>
                  <a:srgbClr val="FFFFFF"/>
                </a:solidFill>
              </a:rPr>
              <a:t>According to deontology, explain the importance of intention to ethical action.</a:t>
            </a:r>
            <a:endParaRPr lang="en-US" sz="4000" dirty="0">
              <a:solidFill>
                <a:srgbClr val="FFFFFF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058" y="418156"/>
            <a:ext cx="1999661" cy="274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681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9482</TotalTime>
  <Words>331</Words>
  <Application>Microsoft Macintosh PowerPoint</Application>
  <PresentationFormat>On-screen Show 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Calibri</vt:lpstr>
      <vt:lpstr>Arial</vt:lpstr>
      <vt:lpstr>Office Theme</vt:lpstr>
      <vt:lpstr>Mind the Gap: Key Principles for Ethical Literacy</vt:lpstr>
      <vt:lpstr>Lesson Overview</vt:lpstr>
      <vt:lpstr>Ethical Public Relations Literacy</vt:lpstr>
      <vt:lpstr>Personal Values</vt:lpstr>
      <vt:lpstr>Discussion Question</vt:lpstr>
      <vt:lpstr>Axiology</vt:lpstr>
      <vt:lpstr>Discussion Question</vt:lpstr>
      <vt:lpstr>Deontology</vt:lpstr>
      <vt:lpstr>Discussion Question</vt:lpstr>
      <vt:lpstr>Teleology</vt:lpstr>
      <vt:lpstr>Discussion Question</vt:lpstr>
      <vt:lpstr>Situational Ethics</vt:lpstr>
      <vt:lpstr>Discussion Question</vt:lpstr>
    </vt:vector>
  </TitlesOfParts>
  <Company>Biola University</Company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Public Relations Ethics</dc:title>
  <dc:creator>Carolyn Kim</dc:creator>
  <cp:lastModifiedBy>Christie Kleinmann</cp:lastModifiedBy>
  <cp:revision>34</cp:revision>
  <dcterms:created xsi:type="dcterms:W3CDTF">2016-05-14T23:03:05Z</dcterms:created>
  <dcterms:modified xsi:type="dcterms:W3CDTF">2016-12-31T17:11:06Z</dcterms:modified>
</cp:coreProperties>
</file>