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58" r:id="rId4"/>
    <p:sldId id="260" r:id="rId5"/>
    <p:sldId id="259" r:id="rId6"/>
    <p:sldId id="261" r:id="rId7"/>
    <p:sldId id="262" r:id="rId8"/>
    <p:sldId id="263" r:id="rId9"/>
    <p:sldId id="264" r:id="rId10"/>
    <p:sldId id="265" r:id="rId11"/>
    <p:sldId id="269" r:id="rId12"/>
    <p:sldId id="270"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02"/>
    <p:restoredTop sz="91349"/>
  </p:normalViewPr>
  <p:slideViewPr>
    <p:cSldViewPr snapToGrid="0" snapToObjects="1">
      <p:cViewPr varScale="1">
        <p:scale>
          <a:sx n="90" d="100"/>
          <a:sy n="90" d="100"/>
        </p:scale>
        <p:origin x="4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78DC71-C1A7-424B-980F-0ED05E18FB1F}" type="datetimeFigureOut">
              <a:rPr lang="en-US" smtClean="0"/>
              <a:t>12/18/16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593276-A2B8-9B40-9113-80D31D9AA4B5}" type="slidenum">
              <a:rPr lang="en-US" smtClean="0"/>
              <a:t>‹#›</a:t>
            </a:fld>
            <a:endParaRPr lang="en-US"/>
          </a:p>
        </p:txBody>
      </p:sp>
    </p:spTree>
    <p:extLst>
      <p:ext uri="{BB962C8B-B14F-4D97-AF65-F5344CB8AC3E}">
        <p14:creationId xmlns:p14="http://schemas.microsoft.com/office/powerpoint/2010/main" val="1285950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AF870-A089-1A48-B9F2-93EB639683E2}" type="datetimeFigureOut">
              <a:rPr lang="en-US" smtClean="0"/>
              <a:t>12/18/16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253867-9844-1948-957F-95ACADBE409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AF870-A089-1A48-B9F2-93EB639683E2}" type="datetimeFigureOut">
              <a:rPr lang="en-US" smtClean="0"/>
              <a:t>12/18/16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53867-9844-1948-957F-95ACADBE4092}" type="slidenum">
              <a:rPr lang="en-US" smtClean="0"/>
              <a:t>‹#›</a:t>
            </a:fld>
            <a:endParaRPr lang="en-US" dirty="0"/>
          </a:p>
        </p:txBody>
      </p:sp>
    </p:spTree>
    <p:extLst>
      <p:ext uri="{BB962C8B-B14F-4D97-AF65-F5344CB8AC3E}">
        <p14:creationId xmlns:p14="http://schemas.microsoft.com/office/powerpoint/2010/main" val="1404344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ipra.org/news/itle/transparency-and-its-vulnerabilities-trust-must-be-the-public-relations-goal-of-governments-civil-society-organizations-and-corporations/" TargetMode="External"/><Relationship Id="rId4" Type="http://schemas.openxmlformats.org/officeDocument/2006/relationships/hyperlink" Target="http://prsay.prsa.org/2014/09/24/disclosure-candor-the-two-most-powerful-ingredients-of-trust/" TargetMode="External"/><Relationship Id="rId5" Type="http://schemas.openxmlformats.org/officeDocument/2006/relationships/hyperlink" Target="http://www.prsa.org/intelligence/tactics/articles/view/9393/1035/the_new_network_authenticity_anonymity_and_the_dig#.WFAb26KCP4k" TargetMode="External"/><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https://ethicsinpr.wikispaces.com/Transparenc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9588"/>
            <a:ext cx="7772400" cy="2387600"/>
          </a:xfrm>
        </p:spPr>
        <p:txBody>
          <a:bodyPr/>
          <a:lstStyle/>
          <a:p>
            <a:r>
              <a:rPr lang="en-US" dirty="0" smtClean="0"/>
              <a:t>Lesson 1</a:t>
            </a:r>
            <a:br>
              <a:rPr lang="en-US" dirty="0" smtClean="0"/>
            </a:br>
            <a:r>
              <a:rPr lang="en-US" dirty="0" smtClean="0"/>
              <a:t>Transparency</a:t>
            </a:r>
            <a:endParaRPr lang="en-US" dirty="0"/>
          </a:p>
        </p:txBody>
      </p:sp>
      <p:sp>
        <p:nvSpPr>
          <p:cNvPr id="3" name="Subtitle 2"/>
          <p:cNvSpPr>
            <a:spLocks noGrp="1"/>
          </p:cNvSpPr>
          <p:nvPr>
            <p:ph type="subTitle" idx="1"/>
          </p:nvPr>
        </p:nvSpPr>
        <p:spPr>
          <a:xfrm>
            <a:off x="1143000" y="4259263"/>
            <a:ext cx="6858000" cy="1655762"/>
          </a:xfrm>
        </p:spPr>
        <p:txBody>
          <a:bodyPr>
            <a:normAutofit fontScale="77500" lnSpcReduction="20000"/>
          </a:bodyPr>
          <a:lstStyle/>
          <a:p>
            <a:r>
              <a:rPr lang="en-US" dirty="0" smtClean="0"/>
              <a:t>Corey Hickerson</a:t>
            </a:r>
          </a:p>
          <a:p>
            <a:r>
              <a:rPr lang="en-US" dirty="0" smtClean="0"/>
              <a:t>James Madison University</a:t>
            </a:r>
          </a:p>
          <a:p>
            <a:endParaRPr lang="en-US" dirty="0" smtClean="0"/>
          </a:p>
          <a:p>
            <a:r>
              <a:rPr lang="en-US" dirty="0" smtClean="0"/>
              <a:t>Brigitta R. Brunner</a:t>
            </a:r>
          </a:p>
          <a:p>
            <a:r>
              <a:rPr lang="en-US" dirty="0" smtClean="0"/>
              <a:t>Auburn University</a:t>
            </a:r>
            <a:endParaRPr lang="en-US" dirty="0"/>
          </a:p>
        </p:txBody>
      </p:sp>
      <p:sp>
        <p:nvSpPr>
          <p:cNvPr id="4" name="Rectangle 3"/>
          <p:cNvSpPr/>
          <p:nvPr/>
        </p:nvSpPr>
        <p:spPr>
          <a:xfrm>
            <a:off x="1" y="805425"/>
            <a:ext cx="9144000" cy="124885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265" y="1141309"/>
            <a:ext cx="5957657" cy="812985"/>
          </a:xfrm>
          <a:prstGeom prst="rect">
            <a:avLst/>
          </a:prstGeom>
        </p:spPr>
      </p:pic>
    </p:spTree>
    <p:extLst>
      <p:ext uri="{BB962C8B-B14F-4D97-AF65-F5344CB8AC3E}">
        <p14:creationId xmlns:p14="http://schemas.microsoft.com/office/powerpoint/2010/main" val="89275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94654"/>
            <a:ext cx="7886700" cy="1325563"/>
          </a:xfrm>
        </p:spPr>
        <p:txBody>
          <a:bodyPr/>
          <a:lstStyle/>
          <a:p>
            <a:r>
              <a:rPr lang="en-US" dirty="0" smtClean="0"/>
              <a:t>Two-Way Communication</a:t>
            </a:r>
            <a:endParaRPr lang="en-US" dirty="0"/>
          </a:p>
        </p:txBody>
      </p:sp>
      <p:sp>
        <p:nvSpPr>
          <p:cNvPr id="3" name="Content Placeholder 2"/>
          <p:cNvSpPr>
            <a:spLocks noGrp="1"/>
          </p:cNvSpPr>
          <p:nvPr>
            <p:ph idx="1"/>
          </p:nvPr>
        </p:nvSpPr>
        <p:spPr/>
        <p:txBody>
          <a:bodyPr/>
          <a:lstStyle/>
          <a:p>
            <a:r>
              <a:rPr lang="en-US" dirty="0" smtClean="0"/>
              <a:t>Transparency and disclosure build authenticity and trust through two-way communication (Kruckeberg, 2014).</a:t>
            </a:r>
          </a:p>
          <a:p>
            <a:r>
              <a:rPr lang="en-US" dirty="0" smtClean="0"/>
              <a:t>Disclosure and transparency can help build positive and mutually beneficial organization-public relationships.</a:t>
            </a:r>
          </a:p>
          <a:p>
            <a:pPr lvl="1"/>
            <a:r>
              <a:rPr lang="en-US" dirty="0" smtClean="0"/>
              <a:t>Publics are informed,</a:t>
            </a:r>
          </a:p>
          <a:p>
            <a:pPr lvl="1"/>
            <a:r>
              <a:rPr lang="en-US" dirty="0" smtClean="0"/>
              <a:t>Publics can consent to actions taken because they are informed.</a:t>
            </a:r>
            <a:endParaRPr lang="en-US" dirty="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03822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solidFill>
                  <a:srgbClr val="FFFFFF"/>
                </a:solidFill>
              </a:rPr>
              <a:t>Discussion </a:t>
            </a:r>
            <a:r>
              <a:rPr lang="en-US" b="1" dirty="0" smtClean="0">
                <a:solidFill>
                  <a:srgbClr val="FFFFFF"/>
                </a:solidFill>
              </a:rPr>
              <a:t>Questions</a:t>
            </a:r>
            <a:endParaRPr lang="en-US" b="1" dirty="0">
              <a:solidFill>
                <a:srgbClr val="FFFFFF"/>
              </a:solidFill>
            </a:endParaRPr>
          </a:p>
        </p:txBody>
      </p:sp>
      <p:sp>
        <p:nvSpPr>
          <p:cNvPr id="2" name="Content Placeholder 1"/>
          <p:cNvSpPr>
            <a:spLocks noGrp="1"/>
          </p:cNvSpPr>
          <p:nvPr>
            <p:ph idx="1"/>
          </p:nvPr>
        </p:nvSpPr>
        <p:spPr>
          <a:xfrm>
            <a:off x="457200" y="2176823"/>
            <a:ext cx="8229600" cy="3949340"/>
          </a:xfrm>
        </p:spPr>
        <p:txBody>
          <a:bodyPr>
            <a:normAutofit fontScale="55000" lnSpcReduction="20000"/>
          </a:bodyPr>
          <a:lstStyle/>
          <a:p>
            <a:r>
              <a:rPr lang="en-US" sz="4000" dirty="0">
                <a:solidFill>
                  <a:schemeClr val="bg1"/>
                </a:solidFill>
              </a:rPr>
              <a:t>Can you think of an organization that weathered a crisis well because it was transparent with its publics? What about an organization that hid or omitted information and ultimately was damaged by these deceptive practices?</a:t>
            </a:r>
          </a:p>
          <a:p>
            <a:endParaRPr lang="en-US" sz="4000" dirty="0">
              <a:solidFill>
                <a:schemeClr val="bg1"/>
              </a:solidFill>
            </a:endParaRPr>
          </a:p>
          <a:p>
            <a:r>
              <a:rPr lang="en-US" sz="4000" dirty="0">
                <a:solidFill>
                  <a:schemeClr val="bg1"/>
                </a:solidFill>
              </a:rPr>
              <a:t>If you were interning for a company and someone called asking you to provide information about an employee such as the employee's address, employment status, and what you thought managers might say about the employee how would you respond? Why?</a:t>
            </a:r>
          </a:p>
          <a:p>
            <a:endParaRPr lang="en-US" sz="4000" dirty="0">
              <a:solidFill>
                <a:schemeClr val="bg1"/>
              </a:solidFill>
            </a:endParaRPr>
          </a:p>
          <a:p>
            <a:r>
              <a:rPr lang="en-US" sz="4000" dirty="0">
                <a:solidFill>
                  <a:schemeClr val="bg1"/>
                </a:solidFill>
              </a:rPr>
              <a:t>Have you ever been in a situation where you were asked to engage in </a:t>
            </a:r>
            <a:r>
              <a:rPr lang="en-US" sz="4000" dirty="0" err="1">
                <a:solidFill>
                  <a:schemeClr val="bg1"/>
                </a:solidFill>
              </a:rPr>
              <a:t>pseudotransparency</a:t>
            </a:r>
            <a:r>
              <a:rPr lang="en-US" sz="4000" dirty="0">
                <a:solidFill>
                  <a:schemeClr val="bg1"/>
                </a:solidFill>
              </a:rPr>
              <a:t>? Could anything have been done differently to make the situation less deceptive? </a:t>
            </a:r>
            <a:endParaRPr lang="en-US" sz="4000" dirty="0">
              <a:solidFill>
                <a:schemeClr val="bg1"/>
              </a:solidFill>
            </a:endParaRPr>
          </a:p>
        </p:txBody>
      </p:sp>
      <p:pic>
        <p:nvPicPr>
          <p:cNvPr id="7" name="Picture 6"/>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689389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solidFill>
                  <a:srgbClr val="FFFFFF"/>
                </a:solidFill>
              </a:rPr>
              <a:t>Discussion </a:t>
            </a:r>
            <a:r>
              <a:rPr lang="en-US" b="1" dirty="0" smtClean="0">
                <a:solidFill>
                  <a:srgbClr val="FFFFFF"/>
                </a:solidFill>
              </a:rPr>
              <a:t>Questions</a:t>
            </a:r>
            <a:endParaRPr lang="en-US" b="1" dirty="0">
              <a:solidFill>
                <a:srgbClr val="FFFFFF"/>
              </a:solidFill>
            </a:endParaRPr>
          </a:p>
        </p:txBody>
      </p:sp>
      <p:sp>
        <p:nvSpPr>
          <p:cNvPr id="2" name="Content Placeholder 1"/>
          <p:cNvSpPr>
            <a:spLocks noGrp="1"/>
          </p:cNvSpPr>
          <p:nvPr>
            <p:ph idx="1"/>
          </p:nvPr>
        </p:nvSpPr>
        <p:spPr>
          <a:xfrm>
            <a:off x="457200" y="2176823"/>
            <a:ext cx="8229600" cy="3949340"/>
          </a:xfrm>
        </p:spPr>
        <p:txBody>
          <a:bodyPr>
            <a:normAutofit/>
          </a:bodyPr>
          <a:lstStyle/>
          <a:p>
            <a:r>
              <a:rPr lang="en-US" sz="2400" dirty="0">
                <a:solidFill>
                  <a:schemeClr val="bg1"/>
                </a:solidFill>
              </a:rPr>
              <a:t>Which of the Page Principles do you believe are most important to enhancing transparency? Why?</a:t>
            </a:r>
          </a:p>
          <a:p>
            <a:endParaRPr lang="en-US" sz="2400" dirty="0">
              <a:solidFill>
                <a:schemeClr val="bg1"/>
              </a:solidFill>
            </a:endParaRPr>
          </a:p>
          <a:p>
            <a:r>
              <a:rPr lang="en-US" sz="2400" dirty="0">
                <a:solidFill>
                  <a:schemeClr val="bg1"/>
                </a:solidFill>
              </a:rPr>
              <a:t>What is most important to transparency – truth, accuracy, or honesty? What about to disclosure?</a:t>
            </a:r>
          </a:p>
          <a:p>
            <a:endParaRPr lang="en-US" sz="2400" dirty="0">
              <a:solidFill>
                <a:schemeClr val="bg1"/>
              </a:solidFill>
            </a:endParaRPr>
          </a:p>
          <a:p>
            <a:r>
              <a:rPr lang="en-US" sz="2400" dirty="0">
                <a:solidFill>
                  <a:schemeClr val="bg1"/>
                </a:solidFill>
              </a:rPr>
              <a:t>Why is two-way communication important to transparency and disclosure? Could one-way communication ever be appropriate in a situation involving transparency and/or disclosure?</a:t>
            </a:r>
            <a:endParaRPr lang="en-US" sz="2400" dirty="0">
              <a:solidFill>
                <a:schemeClr val="bg1"/>
              </a:solidFill>
            </a:endParaRPr>
          </a:p>
        </p:txBody>
      </p:sp>
      <p:pic>
        <p:nvPicPr>
          <p:cNvPr id="7" name="Picture 6"/>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755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0691"/>
            <a:ext cx="7886700" cy="1325563"/>
          </a:xfrm>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a:t>Balkin</a:t>
            </a:r>
            <a:r>
              <a:rPr lang="en-US" dirty="0"/>
              <a:t>, Jack M., "How Mass Media Simulate Political Transparency" (1999). Faculty </a:t>
            </a:r>
            <a:r>
              <a:rPr lang="en-US" dirty="0" smtClean="0"/>
              <a:t>Scholarship </a:t>
            </a:r>
            <a:r>
              <a:rPr lang="en-US" dirty="0"/>
              <a:t>Series. Paper 259. Retrieved from: </a:t>
            </a:r>
            <a:r>
              <a:rPr lang="en-US" dirty="0" smtClean="0"/>
              <a:t>http</a:t>
            </a:r>
            <a:r>
              <a:rPr lang="en-US" dirty="0"/>
              <a:t>://</a:t>
            </a:r>
            <a:r>
              <a:rPr lang="en-US" dirty="0" err="1" smtClean="0"/>
              <a:t>digitalcommons.law.yale.edu</a:t>
            </a:r>
            <a:r>
              <a:rPr lang="en-US" dirty="0" smtClean="0"/>
              <a:t>/</a:t>
            </a:r>
            <a:r>
              <a:rPr lang="en-US" dirty="0" err="1" smtClean="0"/>
              <a:t>fss_papers</a:t>
            </a:r>
            <a:r>
              <a:rPr lang="en-US" dirty="0" smtClean="0"/>
              <a:t>/259</a:t>
            </a:r>
            <a:endParaRPr lang="en-US" dirty="0"/>
          </a:p>
          <a:p>
            <a:r>
              <a:rPr lang="en-US" dirty="0" err="1"/>
              <a:t>Ethicsinpr</a:t>
            </a:r>
            <a:r>
              <a:rPr lang="en-US" dirty="0"/>
              <a:t> (</a:t>
            </a:r>
            <a:r>
              <a:rPr lang="en-US" dirty="0" err="1"/>
              <a:t>n.d.</a:t>
            </a:r>
            <a:r>
              <a:rPr lang="en-US" dirty="0"/>
              <a:t>). Retrieved from </a:t>
            </a:r>
            <a:r>
              <a:rPr lang="en-US" u="sng" dirty="0">
                <a:hlinkClick r:id="rId2"/>
              </a:rPr>
              <a:t>https://ethicsinpr.wikispaces.com/Transparency</a:t>
            </a:r>
            <a:endParaRPr lang="en-US" dirty="0"/>
          </a:p>
          <a:p>
            <a:r>
              <a:rPr lang="en-US" dirty="0" err="1"/>
              <a:t>Kruckeberg</a:t>
            </a:r>
            <a:r>
              <a:rPr lang="en-US" dirty="0"/>
              <a:t>, D. (2014, August). Transparency and its vulnerabilities: trust must be the public relations goal of governments, civil society organizations and corporations. Retrieved from </a:t>
            </a:r>
            <a:r>
              <a:rPr lang="en-US" dirty="0">
                <a:hlinkClick r:id="rId3"/>
              </a:rPr>
              <a:t>https://www.ipra.org/news/itle/transparency-and-its-vulnerabilities-trust-must-be-the-public-relations-goal-of-governments-civil-society-organizations-and-corporations</a:t>
            </a:r>
            <a:r>
              <a:rPr lang="en-US" dirty="0" smtClean="0">
                <a:hlinkClick r:id="rId3"/>
              </a:rPr>
              <a:t>/</a:t>
            </a:r>
            <a:endParaRPr lang="en-US" dirty="0" smtClean="0"/>
          </a:p>
          <a:p>
            <a:r>
              <a:rPr lang="en-US" dirty="0" err="1" smtClean="0"/>
              <a:t>Lukaszewski</a:t>
            </a:r>
            <a:r>
              <a:rPr lang="en-US" dirty="0"/>
              <a:t>, J. (2014, Sept. 24). Disclosure and candor: The two most powerful ingredients </a:t>
            </a:r>
            <a:r>
              <a:rPr lang="en-US" dirty="0" smtClean="0"/>
              <a:t>of trust</a:t>
            </a:r>
            <a:r>
              <a:rPr lang="en-US" dirty="0"/>
              <a:t>. </a:t>
            </a:r>
            <a:r>
              <a:rPr lang="en-US" i="1" dirty="0"/>
              <a:t>PRSAY.</a:t>
            </a:r>
            <a:r>
              <a:rPr lang="en-US" dirty="0"/>
              <a:t> Retrieved from </a:t>
            </a:r>
            <a:r>
              <a:rPr lang="en-US" dirty="0">
                <a:hlinkClick r:id="rId4"/>
              </a:rPr>
              <a:t>http://prsay.prsa.org/2014/09/24/disclosure-candor-the-two-most-powerful-ingredients-of-trust</a:t>
            </a:r>
            <a:r>
              <a:rPr lang="en-US" dirty="0" smtClean="0">
                <a:hlinkClick r:id="rId4"/>
              </a:rPr>
              <a:t>/</a:t>
            </a:r>
            <a:endParaRPr lang="en-US" dirty="0" smtClean="0"/>
          </a:p>
          <a:p>
            <a:r>
              <a:rPr lang="en-US" dirty="0"/>
              <a:t>Rawlins, B. (2008). Measuring the relationship between organizational transparency and employee trust. </a:t>
            </a:r>
            <a:r>
              <a:rPr lang="en-US" i="1"/>
              <a:t>Public Relations Journal</a:t>
            </a:r>
            <a:r>
              <a:rPr lang="en-US"/>
              <a:t>,</a:t>
            </a:r>
            <a:r>
              <a:rPr lang="en-US" i="1"/>
              <a:t> 2</a:t>
            </a:r>
            <a:r>
              <a:rPr lang="en-US"/>
              <a:t>, 1-21</a:t>
            </a:r>
            <a:r>
              <a:rPr lang="en-US" smtClean="0"/>
              <a:t>.</a:t>
            </a:r>
            <a:endParaRPr lang="en-US" dirty="0"/>
          </a:p>
          <a:p>
            <a:r>
              <a:rPr lang="en-US" dirty="0" err="1"/>
              <a:t>Zuk</a:t>
            </a:r>
            <a:r>
              <a:rPr lang="en-US" dirty="0"/>
              <a:t>, R. (2011, September 14). The new network: Authenticity, anonymity and the digital divide. Retrieved from </a:t>
            </a:r>
            <a:r>
              <a:rPr lang="en-US" dirty="0">
                <a:hlinkClick r:id="rId5"/>
              </a:rPr>
              <a:t>http://www.prsa.org/intelligence/tactics/articles/view/9393/1035/the_new_network_authenticity_anonymity_and_the_dig#.</a:t>
            </a:r>
            <a:r>
              <a:rPr lang="en-US" dirty="0" smtClean="0">
                <a:hlinkClick r:id="rId5"/>
              </a:rPr>
              <a:t>WFAb26KCP4k</a:t>
            </a:r>
            <a:endParaRPr lang="en-US" dirty="0" smtClean="0"/>
          </a:p>
          <a:p>
            <a:endParaRPr lang="en-US" dirty="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6"/>
          <a:stretch>
            <a:fillRect/>
          </a:stretch>
        </p:blipFill>
        <p:spPr>
          <a:xfrm>
            <a:off x="227754" y="380493"/>
            <a:ext cx="1997653" cy="273987"/>
          </a:xfrm>
          <a:prstGeom prst="rect">
            <a:avLst/>
          </a:prstGeom>
        </p:spPr>
      </p:pic>
    </p:spTree>
    <p:extLst>
      <p:ext uri="{BB962C8B-B14F-4D97-AF65-F5344CB8AC3E}">
        <p14:creationId xmlns:p14="http://schemas.microsoft.com/office/powerpoint/2010/main" val="201093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4480"/>
            <a:ext cx="7886700" cy="1325563"/>
          </a:xfrm>
        </p:spPr>
        <p:txBody>
          <a:bodyPr/>
          <a:lstStyle/>
          <a:p>
            <a:r>
              <a:rPr lang="en-US" dirty="0" smtClean="0"/>
              <a:t>What is Transparency</a:t>
            </a:r>
            <a:endParaRPr lang="en-US" dirty="0"/>
          </a:p>
        </p:txBody>
      </p:sp>
      <p:sp>
        <p:nvSpPr>
          <p:cNvPr id="3" name="Content Placeholder 2"/>
          <p:cNvSpPr>
            <a:spLocks noGrp="1"/>
          </p:cNvSpPr>
          <p:nvPr>
            <p:ph idx="1"/>
          </p:nvPr>
        </p:nvSpPr>
        <p:spPr/>
        <p:txBody>
          <a:bodyPr/>
          <a:lstStyle/>
          <a:p>
            <a:r>
              <a:rPr lang="en-US" dirty="0" smtClean="0"/>
              <a:t>Transparency is open and honest communication (ethicsinpr).</a:t>
            </a:r>
          </a:p>
          <a:p>
            <a:r>
              <a:rPr lang="en-US" dirty="0" smtClean="0"/>
              <a:t>It has three purposes</a:t>
            </a:r>
          </a:p>
          <a:p>
            <a:pPr lvl="1"/>
            <a:r>
              <a:rPr lang="en-US" dirty="0" smtClean="0"/>
              <a:t>To provide information to publics</a:t>
            </a:r>
          </a:p>
          <a:p>
            <a:pPr lvl="1"/>
            <a:r>
              <a:rPr lang="en-US" dirty="0" smtClean="0"/>
              <a:t>To increase participation</a:t>
            </a:r>
          </a:p>
          <a:p>
            <a:pPr lvl="1"/>
            <a:r>
              <a:rPr lang="en-US" dirty="0" smtClean="0"/>
              <a:t>To hold organizations accountable (Balkin, 1999).</a:t>
            </a:r>
          </a:p>
          <a:p>
            <a:r>
              <a:rPr lang="en-US" dirty="0" smtClean="0"/>
              <a:t>Transparency affects trust.</a:t>
            </a:r>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07823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6729"/>
            <a:ext cx="7886700" cy="1325563"/>
          </a:xfrm>
        </p:spPr>
        <p:txBody>
          <a:bodyPr/>
          <a:lstStyle/>
          <a:p>
            <a:r>
              <a:rPr lang="en-US" dirty="0" smtClean="0"/>
              <a:t>Types of Deceptive Transparency</a:t>
            </a:r>
            <a:endParaRPr lang="en-US" dirty="0"/>
          </a:p>
        </p:txBody>
      </p:sp>
      <p:sp>
        <p:nvSpPr>
          <p:cNvPr id="3" name="Content Placeholder 2"/>
          <p:cNvSpPr>
            <a:spLocks noGrp="1"/>
          </p:cNvSpPr>
          <p:nvPr>
            <p:ph idx="1"/>
          </p:nvPr>
        </p:nvSpPr>
        <p:spPr/>
        <p:txBody>
          <a:bodyPr>
            <a:normAutofit/>
          </a:bodyPr>
          <a:lstStyle/>
          <a:p>
            <a:r>
              <a:rPr lang="en-US" dirty="0" smtClean="0"/>
              <a:t>Pseudotransparency</a:t>
            </a:r>
          </a:p>
          <a:p>
            <a:pPr lvl="1"/>
            <a:r>
              <a:rPr lang="en-US" dirty="0" smtClean="0"/>
              <a:t>Pseudotransparency is involuntary (Kruckeberg, 2014).</a:t>
            </a:r>
          </a:p>
          <a:p>
            <a:pPr lvl="1"/>
            <a:r>
              <a:rPr lang="en-US" dirty="0" smtClean="0"/>
              <a:t>It creates mistrust.</a:t>
            </a:r>
          </a:p>
          <a:p>
            <a:pPr lvl="2"/>
            <a:r>
              <a:rPr lang="en-US" dirty="0" smtClean="0"/>
              <a:t>An employee “forced” to like the employer’s Facebook page.</a:t>
            </a:r>
          </a:p>
          <a:p>
            <a:pPr lvl="2"/>
            <a:r>
              <a:rPr lang="en-US" dirty="0" smtClean="0"/>
              <a:t>This action is disingenuous.</a:t>
            </a:r>
          </a:p>
          <a:p>
            <a:endParaRPr lang="en-US" dirty="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86843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06102"/>
            <a:ext cx="7886700" cy="1325563"/>
          </a:xfrm>
        </p:spPr>
        <p:txBody>
          <a:bodyPr/>
          <a:lstStyle/>
          <a:p>
            <a:r>
              <a:rPr lang="en-US" dirty="0" smtClean="0"/>
              <a:t>Types of Deceptive Transparency</a:t>
            </a:r>
            <a:endParaRPr lang="en-US" dirty="0"/>
          </a:p>
        </p:txBody>
      </p:sp>
      <p:sp>
        <p:nvSpPr>
          <p:cNvPr id="5" name="Content Placeholder 4"/>
          <p:cNvSpPr>
            <a:spLocks noGrp="1"/>
          </p:cNvSpPr>
          <p:nvPr>
            <p:ph idx="1"/>
          </p:nvPr>
        </p:nvSpPr>
        <p:spPr/>
        <p:txBody>
          <a:bodyPr/>
          <a:lstStyle/>
          <a:p>
            <a:r>
              <a:rPr lang="en-US" dirty="0" smtClean="0"/>
              <a:t>Asynchronous Transparency</a:t>
            </a:r>
          </a:p>
          <a:p>
            <a:pPr lvl="1"/>
            <a:r>
              <a:rPr lang="en-US" dirty="0" smtClean="0"/>
              <a:t>Asynchronous transparency occurs between an organization and public</a:t>
            </a:r>
          </a:p>
          <a:p>
            <a:pPr lvl="1"/>
            <a:r>
              <a:rPr lang="en-US" dirty="0" smtClean="0"/>
              <a:t>The public demands transparency of the organization, but is less than honest about its motives and actions (</a:t>
            </a:r>
            <a:r>
              <a:rPr lang="en-US" dirty="0" err="1" smtClean="0"/>
              <a:t>Zuk</a:t>
            </a:r>
            <a:r>
              <a:rPr lang="en-US" dirty="0" smtClean="0"/>
              <a:t>, 2014).</a:t>
            </a:r>
          </a:p>
          <a:p>
            <a:pPr lvl="2"/>
            <a:r>
              <a:rPr lang="en-US" dirty="0" smtClean="0"/>
              <a:t>People making false claims about products on social media.</a:t>
            </a:r>
          </a:p>
          <a:p>
            <a:pPr lvl="2"/>
            <a:r>
              <a:rPr lang="en-US" dirty="0" smtClean="0"/>
              <a:t>People using fake names in comments thereby making it impossible for organizations to respond.</a:t>
            </a:r>
          </a:p>
          <a:p>
            <a:pPr lvl="2"/>
            <a:endParaRPr lang="en-US" dirty="0" smtClean="0"/>
          </a:p>
          <a:p>
            <a:endParaRPr lang="en-US" dirty="0"/>
          </a:p>
        </p:txBody>
      </p:sp>
      <p:sp>
        <p:nvSpPr>
          <p:cNvPr id="6" name="Rectangle 5"/>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8" name="Picture 7"/>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36613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6102"/>
            <a:ext cx="7886700" cy="1325563"/>
          </a:xfrm>
        </p:spPr>
        <p:txBody>
          <a:bodyPr/>
          <a:lstStyle/>
          <a:p>
            <a:r>
              <a:rPr lang="en-US" dirty="0" smtClean="0"/>
              <a:t>Disclosure</a:t>
            </a:r>
            <a:endParaRPr lang="en-US" dirty="0"/>
          </a:p>
        </p:txBody>
      </p:sp>
      <p:sp>
        <p:nvSpPr>
          <p:cNvPr id="3" name="Content Placeholder 2"/>
          <p:cNvSpPr>
            <a:spLocks noGrp="1"/>
          </p:cNvSpPr>
          <p:nvPr>
            <p:ph idx="1"/>
          </p:nvPr>
        </p:nvSpPr>
        <p:spPr/>
        <p:txBody>
          <a:bodyPr/>
          <a:lstStyle/>
          <a:p>
            <a:r>
              <a:rPr lang="en-US" dirty="0" smtClean="0"/>
              <a:t>Disclosure is “the intentional release of information to facilitate transparency, openness, access, and accountability” (Lukaszewski, 2014).</a:t>
            </a:r>
          </a:p>
          <a:p>
            <a:r>
              <a:rPr lang="en-US" dirty="0" smtClean="0"/>
              <a:t>Disclosure is about frankness.</a:t>
            </a:r>
            <a:endParaRPr lang="en-US" dirty="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6339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6729"/>
            <a:ext cx="7886700" cy="1325563"/>
          </a:xfrm>
        </p:spPr>
        <p:txBody>
          <a:bodyPr/>
          <a:lstStyle/>
          <a:p>
            <a:r>
              <a:rPr lang="en-US" dirty="0" smtClean="0"/>
              <a:t>Full Disclosure</a:t>
            </a:r>
            <a:endParaRPr lang="en-US" dirty="0"/>
          </a:p>
        </p:txBody>
      </p:sp>
      <p:sp>
        <p:nvSpPr>
          <p:cNvPr id="3" name="Content Placeholder 2"/>
          <p:cNvSpPr>
            <a:spLocks noGrp="1"/>
          </p:cNvSpPr>
          <p:nvPr>
            <p:ph idx="1"/>
          </p:nvPr>
        </p:nvSpPr>
        <p:spPr/>
        <p:txBody>
          <a:bodyPr/>
          <a:lstStyle/>
          <a:p>
            <a:r>
              <a:rPr lang="en-US" dirty="0" smtClean="0"/>
              <a:t>Full disclosure is an attempt to make available all legally releasable information in a timely, accurate, and balanced manner (Rawlins, 2008).</a:t>
            </a:r>
          </a:p>
          <a:p>
            <a:r>
              <a:rPr lang="en-US" dirty="0" smtClean="0"/>
              <a:t>It keeps organizations accountable for their actions, policies, and practices (Rawlins, 2008).</a:t>
            </a:r>
          </a:p>
          <a:p>
            <a:pPr lvl="1"/>
            <a:r>
              <a:rPr lang="en-US" dirty="0" smtClean="0"/>
              <a:t>When a blogger who is reviewing a product lets readers know he was compensated and/or received the product to review he is practicing full disclosure.</a:t>
            </a:r>
          </a:p>
          <a:p>
            <a:pPr lvl="1"/>
            <a:r>
              <a:rPr lang="en-US" dirty="0" smtClean="0"/>
              <a:t>Full disclosure is the opposite of secrecy.</a:t>
            </a:r>
          </a:p>
          <a:p>
            <a:pPr lvl="1"/>
            <a:endParaRPr lang="en-US" dirty="0" smtClean="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28999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6102"/>
            <a:ext cx="7886700" cy="1325563"/>
          </a:xfrm>
        </p:spPr>
        <p:txBody>
          <a:bodyPr/>
          <a:lstStyle/>
          <a:p>
            <a:r>
              <a:rPr lang="en-US" dirty="0" smtClean="0"/>
              <a:t>Limited Disclosure</a:t>
            </a:r>
            <a:endParaRPr lang="en-US" dirty="0"/>
          </a:p>
        </p:txBody>
      </p:sp>
      <p:sp>
        <p:nvSpPr>
          <p:cNvPr id="3" name="Content Placeholder 2"/>
          <p:cNvSpPr>
            <a:spLocks noGrp="1"/>
          </p:cNvSpPr>
          <p:nvPr>
            <p:ph idx="1"/>
          </p:nvPr>
        </p:nvSpPr>
        <p:spPr/>
        <p:txBody>
          <a:bodyPr/>
          <a:lstStyle/>
          <a:p>
            <a:r>
              <a:rPr lang="en-US" dirty="0" smtClean="0"/>
              <a:t>Limited disclosure happens when there is a situation where not all information can be released.</a:t>
            </a:r>
          </a:p>
          <a:p>
            <a:r>
              <a:rPr lang="en-US" dirty="0" smtClean="0"/>
              <a:t>There are times when PR practitioners cannot say some things to anyone.</a:t>
            </a:r>
          </a:p>
          <a:p>
            <a:pPr lvl="1"/>
            <a:r>
              <a:rPr lang="en-US" dirty="0" smtClean="0"/>
              <a:t>Sharing the ”secret formula” for a product.</a:t>
            </a:r>
          </a:p>
          <a:p>
            <a:pPr lvl="1"/>
            <a:r>
              <a:rPr lang="en-US" dirty="0" smtClean="0"/>
              <a:t>Releasing an employees annual evaluation materials.</a:t>
            </a:r>
            <a:endParaRPr lang="en-US" dirty="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83209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3924"/>
            <a:ext cx="7886700" cy="1325563"/>
          </a:xfrm>
        </p:spPr>
        <p:txBody>
          <a:bodyPr/>
          <a:lstStyle/>
          <a:p>
            <a:r>
              <a:rPr lang="en-US" dirty="0" smtClean="0"/>
              <a:t>Goals of Transparency and Disclosure</a:t>
            </a:r>
            <a:endParaRPr lang="en-US" dirty="0"/>
          </a:p>
        </p:txBody>
      </p:sp>
      <p:sp>
        <p:nvSpPr>
          <p:cNvPr id="3" name="Content Placeholder 2"/>
          <p:cNvSpPr>
            <a:spLocks noGrp="1"/>
          </p:cNvSpPr>
          <p:nvPr>
            <p:ph idx="1"/>
          </p:nvPr>
        </p:nvSpPr>
        <p:spPr>
          <a:xfrm>
            <a:off x="628650" y="2327986"/>
            <a:ext cx="7886700" cy="4351338"/>
          </a:xfrm>
        </p:spPr>
        <p:txBody>
          <a:bodyPr/>
          <a:lstStyle/>
          <a:p>
            <a:r>
              <a:rPr lang="en-US" dirty="0" smtClean="0"/>
              <a:t>Transparency and disclosure require honesty and accuracy.</a:t>
            </a:r>
          </a:p>
          <a:p>
            <a:r>
              <a:rPr lang="en-US" dirty="0" smtClean="0"/>
              <a:t>PR practitioners should never</a:t>
            </a:r>
          </a:p>
          <a:p>
            <a:pPr lvl="1"/>
            <a:r>
              <a:rPr lang="en-US" dirty="0" smtClean="0"/>
              <a:t>Hide information</a:t>
            </a:r>
          </a:p>
          <a:p>
            <a:pPr lvl="1"/>
            <a:r>
              <a:rPr lang="en-US" dirty="0" smtClean="0"/>
              <a:t>Mislead</a:t>
            </a:r>
          </a:p>
          <a:p>
            <a:pPr lvl="1"/>
            <a:r>
              <a:rPr lang="en-US" dirty="0" smtClean="0"/>
              <a:t>Deceive</a:t>
            </a:r>
          </a:p>
          <a:p>
            <a:pPr lvl="1"/>
            <a:r>
              <a:rPr lang="en-US" dirty="0" smtClean="0"/>
              <a:t>Purposively omit information</a:t>
            </a:r>
            <a:endParaRPr lang="en-US" dirty="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67844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52979"/>
            <a:ext cx="7886700" cy="1325563"/>
          </a:xfrm>
        </p:spPr>
        <p:txBody>
          <a:bodyPr/>
          <a:lstStyle/>
          <a:p>
            <a:r>
              <a:rPr lang="en-US" dirty="0" smtClean="0"/>
              <a:t>Two-Way Communication </a:t>
            </a:r>
            <a:endParaRPr lang="en-US" dirty="0"/>
          </a:p>
        </p:txBody>
      </p:sp>
      <p:sp>
        <p:nvSpPr>
          <p:cNvPr id="3" name="Content Placeholder 2"/>
          <p:cNvSpPr>
            <a:spLocks noGrp="1"/>
          </p:cNvSpPr>
          <p:nvPr>
            <p:ph idx="1"/>
          </p:nvPr>
        </p:nvSpPr>
        <p:spPr/>
        <p:txBody>
          <a:bodyPr/>
          <a:lstStyle/>
          <a:p>
            <a:r>
              <a:rPr lang="en-US" dirty="0" smtClean="0"/>
              <a:t>Two-way communication involves a message sender and message receiver and adds a feedback loop.</a:t>
            </a:r>
          </a:p>
          <a:p>
            <a:r>
              <a:rPr lang="en-US" dirty="0" smtClean="0"/>
              <a:t>Transparency and disclosure are two-way communication.</a:t>
            </a:r>
          </a:p>
          <a:p>
            <a:pPr lvl="1"/>
            <a:r>
              <a:rPr lang="en-US" dirty="0" smtClean="0"/>
              <a:t>They both require a practitioner to send a message and to then listen to his public’s response.</a:t>
            </a:r>
          </a:p>
          <a:p>
            <a:pPr lvl="1"/>
            <a:r>
              <a:rPr lang="en-US" dirty="0" smtClean="0"/>
              <a:t>By listening, the practitioner can adjust his message and response to meet the public’s needs.</a:t>
            </a:r>
            <a:endParaRPr lang="en-US" dirty="0"/>
          </a:p>
        </p:txBody>
      </p:sp>
      <p:sp>
        <p:nvSpPr>
          <p:cNvPr id="4" name="Rectangle 3"/>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pic>
        <p:nvPicPr>
          <p:cNvPr id="6" name="Picture 5"/>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7031582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813</Words>
  <Application>Microsoft Macintosh PowerPoint</Application>
  <PresentationFormat>On-screen Show (4:3)</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Lesson 1 Transparency</vt:lpstr>
      <vt:lpstr>What is Transparency</vt:lpstr>
      <vt:lpstr>Types of Deceptive Transparency</vt:lpstr>
      <vt:lpstr>Types of Deceptive Transparency</vt:lpstr>
      <vt:lpstr>Disclosure</vt:lpstr>
      <vt:lpstr>Full Disclosure</vt:lpstr>
      <vt:lpstr>Limited Disclosure</vt:lpstr>
      <vt:lpstr>Goals of Transparency and Disclosure</vt:lpstr>
      <vt:lpstr>Two-Way Communication </vt:lpstr>
      <vt:lpstr>Two-Way Communication</vt:lpstr>
      <vt:lpstr>Discussion Questions</vt:lpstr>
      <vt:lpstr>Discussion Questions</vt:lpstr>
      <vt:lpstr>References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Transparency</dc:title>
  <dc:creator>Microsoft Office User</dc:creator>
  <cp:lastModifiedBy>Virginia Harrison</cp:lastModifiedBy>
  <cp:revision>9</cp:revision>
  <dcterms:created xsi:type="dcterms:W3CDTF">2016-12-08T15:25:13Z</dcterms:created>
  <dcterms:modified xsi:type="dcterms:W3CDTF">2016-12-18T18:25:04Z</dcterms:modified>
</cp:coreProperties>
</file>