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va Brow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8a1ea9a74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g8a1ea9a74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889d9bd1a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g889d9bd1a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g889d9bd1a9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8a536ff29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8" name="Google Shape;178;g8a536ff29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g8a536ff298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8a536ff29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g8a536ff29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g8a536ff298_0_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8a1ea9a74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g8a1ea9a74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g8a1ea9a747_0_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8" name="Google Shape;20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889d9bd1a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889d9bd1a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889d9bd1a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8a1ea9a74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8a1ea9a747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8a1ea9a747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879c2be9e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g879c2be9e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g879c2be9ed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mmissionpred.org/commission-reports/fast-forward-foundations-future-state-educators-practitioners/" TargetMode="External"/><Relationship Id="rId3" Type="http://schemas.openxmlformats.org/officeDocument/2006/relationships/image" Target="../media/image1.gif"/><Relationship Id="rId7" Type="http://schemas.openxmlformats.org/officeDocument/2006/relationships/hyperlink" Target="https://www.census.gov/content/dam/Census/library/publications/2015/demo/p25-1143.pdf" TargetMode="External"/><Relationship Id="rId12" Type="http://schemas.openxmlformats.org/officeDocument/2006/relationships/hyperlink" Target="https://www.youtube.com/watch?v=gsd4Y47tsg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itefast.com/worldin2020.com" TargetMode="External"/><Relationship Id="rId11" Type="http://schemas.openxmlformats.org/officeDocument/2006/relationships/hyperlink" Target="https://newsroom.cipr.co.uk/unequal-opportunities-non-inclusive-cultures-and-racist-experiences-cipr-publishes-new-report-into-lived-experiences-of-bame-practitioners-in-pr/" TargetMode="External"/><Relationship Id="rId5" Type="http://schemas.openxmlformats.org/officeDocument/2006/relationships/hyperlink" Target="https://aejmc.us/jpre/wp-content/uploads/sites/25/2019/01/JPRE-5.1-January-2019-BROWN-WAYMER-ZHOU.pdf" TargetMode="External"/><Relationship Id="rId10" Type="http://schemas.openxmlformats.org/officeDocument/2006/relationships/hyperlink" Target="https://instituteforpr.org/bridging-divide-key-findings-best-practices-call-action-diversity-focused-public-relations-organizational-management-research/" TargetMode="External"/><Relationship Id="rId4" Type="http://schemas.openxmlformats.org/officeDocument/2006/relationships/hyperlink" Target="https://doi.org/10.1016/j.pubrev.2011.09.017" TargetMode="External"/><Relationship Id="rId9" Type="http://schemas.openxmlformats.org/officeDocument/2006/relationships/hyperlink" Target="https://www.mckinsey.com/business-functions/organization/our-insights/delivering-through-diversit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1" y="805425"/>
            <a:ext cx="9144000" cy="1248900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255624" y="291337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E3F6E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0E3F6E"/>
                </a:solidFill>
              </a:rPr>
              <a:t>Exploring PR Diversity </a:t>
            </a:r>
            <a:endParaRPr sz="5400" b="1">
              <a:solidFill>
                <a:srgbClr val="0E3F6E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E3F6E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0E3F6E"/>
                </a:solidFill>
              </a:rPr>
              <a:t>in Demographics, Academia, and Workplaces</a:t>
            </a:r>
            <a:endParaRPr sz="5400" b="1">
              <a:solidFill>
                <a:srgbClr val="0E3F6E"/>
              </a:solidFill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>
          <a:blip r:embed="rId3"/>
          <a:srcRect/>
          <a:stretch/>
        </p:blipFill>
        <p:spPr>
          <a:xfrm>
            <a:off x="1817787" y="1037082"/>
            <a:ext cx="5508426" cy="73916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/>
        </p:nvSpPr>
        <p:spPr>
          <a:xfrm>
            <a:off x="326849" y="4811622"/>
            <a:ext cx="6400800" cy="7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Module 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| Lesson 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2"/>
          <p:cNvSpPr/>
          <p:nvPr/>
        </p:nvSpPr>
        <p:spPr>
          <a:xfrm>
            <a:off x="1" y="281994"/>
            <a:ext cx="9144000" cy="523500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2" name="Google Shape;172;p22"/>
          <p:cNvPicPr preferRelativeResize="0"/>
          <p:nvPr/>
        </p:nvPicPr>
        <p:blipFill>
          <a:blip r:embed="rId3"/>
          <a:srcRect/>
          <a:stretch/>
        </p:blipFill>
        <p:spPr>
          <a:xfrm>
            <a:off x="255624" y="471598"/>
            <a:ext cx="1074778" cy="144222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2"/>
          <p:cNvSpPr txBox="1"/>
          <p:nvPr/>
        </p:nvSpPr>
        <p:spPr>
          <a:xfrm>
            <a:off x="7135796" y="281994"/>
            <a:ext cx="1858800" cy="7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Lesson </a:t>
            </a: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Introduction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2"/>
          <p:cNvSpPr txBox="1"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Retaining diverse PR practitioners in the U.S.</a:t>
            </a:r>
            <a:endParaRPr/>
          </a:p>
        </p:txBody>
      </p:sp>
      <p:sp>
        <p:nvSpPr>
          <p:cNvPr id="175" name="Google Shape;175;p22"/>
          <p:cNvSpPr txBox="1">
            <a:spLocks noGrp="1"/>
          </p:cNvSpPr>
          <p:nvPr>
            <p:ph type="body" idx="1"/>
          </p:nvPr>
        </p:nvSpPr>
        <p:spPr>
          <a:xfrm>
            <a:off x="457200" y="2277602"/>
            <a:ext cx="82296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dirty="0"/>
              <a:t>Three factors that could hurt retention efforts</a:t>
            </a:r>
            <a:endParaRPr dirty="0"/>
          </a:p>
          <a:p>
            <a:pPr marL="628650" indent="-514350">
              <a:spcBef>
                <a:spcPts val="640"/>
              </a:spcBef>
              <a:buFont typeface="+mj-lt"/>
              <a:buAutoNum type="arabicPeriod"/>
            </a:pPr>
            <a:r>
              <a:rPr lang="en-US" dirty="0"/>
              <a:t>Pigeon-holing</a:t>
            </a:r>
          </a:p>
          <a:p>
            <a:pPr marL="628650" indent="-514350">
              <a:spcBef>
                <a:spcPts val="640"/>
              </a:spcBef>
              <a:buFont typeface="+mj-lt"/>
              <a:buAutoNum type="arabicPeriod"/>
            </a:pPr>
            <a:r>
              <a:rPr lang="en-US" dirty="0"/>
              <a:t>Recruitment to fill minority quota</a:t>
            </a:r>
          </a:p>
          <a:p>
            <a:pPr marL="628650" indent="-514350">
              <a:spcBef>
                <a:spcPts val="640"/>
              </a:spcBef>
              <a:buFont typeface="+mj-lt"/>
              <a:buAutoNum type="arabicPeriod"/>
            </a:pPr>
            <a:r>
              <a:rPr lang="en-US" dirty="0"/>
              <a:t>“First and only”</a:t>
            </a:r>
            <a:endParaRPr dirty="0"/>
          </a:p>
          <a:p>
            <a:pPr marL="4572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/>
          <p:nvPr/>
        </p:nvSpPr>
        <p:spPr>
          <a:xfrm>
            <a:off x="1" y="281994"/>
            <a:ext cx="9144000" cy="523500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2" name="Google Shape;182;p23"/>
          <p:cNvPicPr preferRelativeResize="0"/>
          <p:nvPr/>
        </p:nvPicPr>
        <p:blipFill>
          <a:blip r:embed="rId3"/>
          <a:srcRect/>
          <a:stretch/>
        </p:blipFill>
        <p:spPr>
          <a:xfrm>
            <a:off x="255624" y="471598"/>
            <a:ext cx="1074778" cy="144222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3"/>
          <p:cNvSpPr txBox="1"/>
          <p:nvPr/>
        </p:nvSpPr>
        <p:spPr>
          <a:xfrm>
            <a:off x="7135796" y="281994"/>
            <a:ext cx="1858800" cy="7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Lesson </a:t>
            </a: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Introduction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23"/>
          <p:cNvSpPr txBox="1"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Retaining diverse PR practitioners in the UK</a:t>
            </a:r>
            <a:endParaRPr/>
          </a:p>
        </p:txBody>
      </p:sp>
      <p:sp>
        <p:nvSpPr>
          <p:cNvPr id="185" name="Google Shape;185;p23"/>
          <p:cNvSpPr txBox="1">
            <a:spLocks noGrp="1"/>
          </p:cNvSpPr>
          <p:nvPr>
            <p:ph type="body" idx="1"/>
          </p:nvPr>
        </p:nvSpPr>
        <p:spPr>
          <a:xfrm>
            <a:off x="457200" y="2277602"/>
            <a:ext cx="82296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Four factors that could hurt retention efforts</a:t>
            </a:r>
            <a:endParaRPr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</a:pPr>
            <a:r>
              <a:rPr lang="en-US" sz="3000"/>
              <a:t>Racism and microaggressions</a:t>
            </a:r>
            <a:endParaRPr sz="3000"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</a:pPr>
            <a:r>
              <a:rPr lang="en-US" sz="3000"/>
              <a:t>Inflexible and noninclusive culture</a:t>
            </a:r>
            <a:endParaRPr sz="3000"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</a:pPr>
            <a:r>
              <a:rPr lang="en-US" sz="3000"/>
              <a:t>Lack of equal opportunities and progression </a:t>
            </a:r>
            <a:endParaRPr sz="3000"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eriod"/>
            </a:pPr>
            <a:r>
              <a:rPr lang="en-US" sz="3000"/>
              <a:t>Unconscious bias</a:t>
            </a:r>
            <a:endParaRPr sz="3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4"/>
          <p:cNvSpPr/>
          <p:nvPr/>
        </p:nvSpPr>
        <p:spPr>
          <a:xfrm>
            <a:off x="1" y="281994"/>
            <a:ext cx="9144000" cy="523500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24"/>
          <p:cNvPicPr preferRelativeResize="0"/>
          <p:nvPr/>
        </p:nvPicPr>
        <p:blipFill>
          <a:blip r:embed="rId3"/>
          <a:srcRect/>
          <a:stretch/>
        </p:blipFill>
        <p:spPr>
          <a:xfrm>
            <a:off x="255624" y="471598"/>
            <a:ext cx="1074778" cy="144222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24"/>
          <p:cNvSpPr txBox="1"/>
          <p:nvPr/>
        </p:nvSpPr>
        <p:spPr>
          <a:xfrm>
            <a:off x="7135796" y="281994"/>
            <a:ext cx="1858800" cy="7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Lesson </a:t>
            </a: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Introduction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24"/>
          <p:cNvSpPr txBox="1"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Reaching diverse audiences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95" name="Google Shape;195;p24"/>
          <p:cNvSpPr txBox="1">
            <a:spLocks noGrp="1"/>
          </p:cNvSpPr>
          <p:nvPr>
            <p:ph type="body" idx="1"/>
          </p:nvPr>
        </p:nvSpPr>
        <p:spPr>
          <a:xfrm>
            <a:off x="457200" y="2138627"/>
            <a:ext cx="82296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Four ideas from past research:</a:t>
            </a:r>
            <a:endParaRPr/>
          </a:p>
          <a:p>
            <a:pPr marL="9144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AutoNum type="arabicPeriod"/>
            </a:pPr>
            <a:r>
              <a:rPr lang="en-US" sz="2800"/>
              <a:t>Understanding the diverse needs of individuals</a:t>
            </a:r>
            <a:endParaRPr sz="2800"/>
          </a:p>
          <a:p>
            <a:pPr marL="9144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AutoNum type="arabicPeriod"/>
            </a:pPr>
            <a:r>
              <a:rPr lang="en-US" sz="2800"/>
              <a:t>understanding the power of telling individual stories</a:t>
            </a:r>
            <a:endParaRPr sz="2800"/>
          </a:p>
          <a:p>
            <a:pPr marL="9144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AutoNum type="arabicPeriod"/>
            </a:pPr>
            <a:r>
              <a:rPr lang="en-US" sz="2800"/>
              <a:t>Using new tools and technologies to reach the under-represented and marginalized</a:t>
            </a:r>
            <a:endParaRPr sz="2800"/>
          </a:p>
          <a:p>
            <a:pPr marL="9144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AutoNum type="arabicPeriod"/>
            </a:pPr>
            <a:r>
              <a:rPr lang="en-US" sz="2800"/>
              <a:t> Reaching and mobilizing diverse publics while giving them priority</a:t>
            </a:r>
            <a:endParaRPr sz="2800"/>
          </a:p>
          <a:p>
            <a:pPr marL="0" lvl="0" indent="0" algn="l" rtl="0">
              <a:lnSpc>
                <a:spcPct val="115000"/>
              </a:lnSpc>
              <a:spcBef>
                <a:spcPts val="2300"/>
              </a:spcBef>
              <a:spcAft>
                <a:spcPts val="2300"/>
              </a:spcAft>
              <a:buNone/>
            </a:pPr>
            <a:r>
              <a:rPr lang="en-US" sz="1500"/>
              <a:t>Source: Mundy (2016)</a:t>
            </a:r>
            <a:endParaRPr sz="15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5"/>
          <p:cNvSpPr/>
          <p:nvPr/>
        </p:nvSpPr>
        <p:spPr>
          <a:xfrm>
            <a:off x="1" y="281994"/>
            <a:ext cx="9144000" cy="523500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2" name="Google Shape;202;p25"/>
          <p:cNvPicPr preferRelativeResize="0"/>
          <p:nvPr/>
        </p:nvPicPr>
        <p:blipFill>
          <a:blip r:embed="rId3"/>
          <a:srcRect/>
          <a:stretch/>
        </p:blipFill>
        <p:spPr>
          <a:xfrm>
            <a:off x="255624" y="471598"/>
            <a:ext cx="1074778" cy="144222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25"/>
          <p:cNvSpPr txBox="1"/>
          <p:nvPr/>
        </p:nvSpPr>
        <p:spPr>
          <a:xfrm>
            <a:off x="7135796" y="281994"/>
            <a:ext cx="1858800" cy="7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Lesson </a:t>
            </a: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Introduction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25"/>
          <p:cNvSpPr txBox="1"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Making the business case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for diversity</a:t>
            </a:r>
            <a:endParaRPr/>
          </a:p>
        </p:txBody>
      </p:sp>
      <p:sp>
        <p:nvSpPr>
          <p:cNvPr id="205" name="Google Shape;205;p25"/>
          <p:cNvSpPr txBox="1">
            <a:spLocks noGrp="1"/>
          </p:cNvSpPr>
          <p:nvPr>
            <p:ph type="body" idx="1"/>
          </p:nvPr>
        </p:nvSpPr>
        <p:spPr>
          <a:xfrm>
            <a:off x="457200" y="1989152"/>
            <a:ext cx="82296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AutoNum type="arabicPeriod"/>
            </a:pPr>
            <a:r>
              <a:rPr lang="en-US" sz="2800"/>
              <a:t>Helps stakeholders such as employees, shareholders, and customers.</a:t>
            </a:r>
            <a:endParaRPr sz="2800"/>
          </a:p>
          <a:p>
            <a:pPr marL="9144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 sz="2800"/>
              <a:t>Increases profitability</a:t>
            </a:r>
            <a:endParaRPr sz="2800"/>
          </a:p>
          <a:p>
            <a:pPr marL="9144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 sz="2800"/>
              <a:t>Enhances economic profit margins</a:t>
            </a:r>
            <a:endParaRPr sz="2800"/>
          </a:p>
          <a:p>
            <a:pPr marL="9144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 sz="2800"/>
              <a:t>Connects values to actions</a:t>
            </a:r>
            <a:endParaRPr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6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2" name="Google Shape;212;p26"/>
          <p:cNvPicPr preferRelativeResize="0"/>
          <p:nvPr/>
        </p:nvPicPr>
        <p:blipFill>
          <a:blip r:embed="rId3"/>
          <a:srcRect/>
          <a:stretch/>
        </p:blipFill>
        <p:spPr>
          <a:xfrm>
            <a:off x="255624" y="471598"/>
            <a:ext cx="1074779" cy="144222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26"/>
          <p:cNvSpPr txBox="1"/>
          <p:nvPr/>
        </p:nvSpPr>
        <p:spPr>
          <a:xfrm>
            <a:off x="7135796" y="281994"/>
            <a:ext cx="1858911" cy="729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Lesson </a:t>
            </a: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Introduction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26"/>
          <p:cNvSpPr txBox="1"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215" name="Google Shape;215;p26"/>
          <p:cNvSpPr txBox="1">
            <a:spLocks noGrp="1"/>
          </p:cNvSpPr>
          <p:nvPr>
            <p:ph type="body" idx="1"/>
          </p:nvPr>
        </p:nvSpPr>
        <p:spPr>
          <a:xfrm>
            <a:off x="405450" y="1788952"/>
            <a:ext cx="82296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FFFFFF"/>
                </a:highlight>
              </a:rPr>
              <a:t>Brown, K. A., White, C., &amp; Waymer, D. (2011). African-American students’ perceptions of public relations education and practice: Implications for minority recruitment. </a:t>
            </a:r>
            <a:r>
              <a:rPr lang="en-US" sz="1000" i="1">
                <a:highlight>
                  <a:srgbClr val="FFFFFF"/>
                </a:highlight>
              </a:rPr>
              <a:t>Public Relations Review, 37</a:t>
            </a:r>
            <a:r>
              <a:rPr lang="en-US" sz="1000">
                <a:highlight>
                  <a:srgbClr val="FFFFFF"/>
                </a:highlight>
              </a:rPr>
              <a:t>(5), 522-529. </a:t>
            </a:r>
            <a:r>
              <a:rPr lang="en-US" sz="1000">
                <a:highlight>
                  <a:srgbClr val="FFFFFF"/>
                </a:highlight>
                <a:uFill>
                  <a:noFill/>
                </a:uFill>
                <a:hlinkClick r:id="rId4"/>
              </a:rPr>
              <a:t>https://doi.org/10.1016/j.pubrev.2011.09.017</a:t>
            </a:r>
            <a:endParaRPr sz="1000">
              <a:highlight>
                <a:srgbClr val="FFFFFF"/>
              </a:highlight>
            </a:endParaRPr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i="1">
              <a:highlight>
                <a:srgbClr val="FFFFFF"/>
              </a:highlight>
            </a:endParaRPr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i="1">
                <a:highlight>
                  <a:srgbClr val="FFFFFF"/>
                </a:highlight>
              </a:rPr>
              <a:t>B</a:t>
            </a:r>
            <a:r>
              <a:rPr lang="en-US" sz="1000">
                <a:highlight>
                  <a:srgbClr val="FFFFFF"/>
                </a:highlight>
              </a:rPr>
              <a:t>rown, K. A., Waymer, D., &amp; Zhou, Z. (2019).</a:t>
            </a:r>
            <a:r>
              <a:rPr lang="en-US" sz="1000" i="1">
                <a:highlight>
                  <a:srgbClr val="FFFFFF"/>
                </a:highlight>
              </a:rPr>
              <a:t> Racial and Gender-Based Differences in the Collegiate Development of Public Relations Majors: Implications for Underrepresented Recruitment and Retention. AEJMC Network — Networking Home for Divisions and Interest Groups. </a:t>
            </a:r>
            <a:r>
              <a:rPr lang="en-US" sz="1000" i="1">
                <a:highlight>
                  <a:srgbClr val="FFFFFF"/>
                </a:highlight>
                <a:uFill>
                  <a:noFill/>
                </a:uFill>
                <a:hlinkClick r:id="rId5"/>
              </a:rPr>
              <a:t>https://aejmc.us/jpre/wp-content/uploads/sites/25/2019/01/JPRE-5.1-January-2019-BROWN-WAYMER-ZHOU.pdf</a:t>
            </a:r>
            <a:endParaRPr sz="1000" i="1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FFFFFF"/>
                </a:highlight>
              </a:rPr>
              <a:t>Chitkara, A. (2019). </a:t>
            </a:r>
            <a:r>
              <a:rPr lang="en-US" sz="1000" i="1">
                <a:highlight>
                  <a:srgbClr val="FFFFFF"/>
                </a:highlight>
              </a:rPr>
              <a:t>World in 2020:The Age of Organizational Transparency &amp; Accountability Doing What We Say Matters</a:t>
            </a:r>
            <a:r>
              <a:rPr lang="en-US" sz="1000">
                <a:highlight>
                  <a:srgbClr val="FFFFFF"/>
                </a:highlight>
              </a:rPr>
              <a:t>. World in 2020 Project. </a:t>
            </a:r>
            <a:r>
              <a:rPr lang="en-US" sz="1000">
                <a:highlight>
                  <a:srgbClr val="FFFFFF"/>
                </a:highlight>
                <a:uFill>
                  <a:noFill/>
                </a:uFill>
                <a:hlinkClick r:id="rId6"/>
              </a:rPr>
              <a:t>Worldin2020.com</a:t>
            </a:r>
            <a:endParaRPr sz="1000"/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/>
              <a:t>Colby, S. L., &amp; Ortman, J. M. (2015, March). </a:t>
            </a:r>
            <a:r>
              <a:rPr lang="en-US" sz="1000" i="1"/>
              <a:t>Projections of the Size and Composition of the U.S. Population: 2014 to 2060</a:t>
            </a:r>
            <a:r>
              <a:rPr lang="en-US" sz="1000"/>
              <a:t>. Census.gov. </a:t>
            </a:r>
            <a:r>
              <a:rPr lang="en-US" sz="1000">
                <a:uFill>
                  <a:noFill/>
                </a:uFill>
                <a:hlinkClick r:id="rId7"/>
              </a:rPr>
              <a:t>https://www.census.gov/content/dam/Census/library/publications/2015/demo/p25-1143.pdf</a:t>
            </a:r>
            <a:endParaRPr sz="1000"/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FFFFFF"/>
                </a:highlight>
              </a:rPr>
              <a:t>Commission on Public Relations Education. (2017). </a:t>
            </a:r>
            <a:r>
              <a:rPr lang="en-US" sz="1000" i="1">
                <a:highlight>
                  <a:srgbClr val="FFFFFF"/>
                </a:highlight>
              </a:rPr>
              <a:t>FAST FORWARD Foundations + Future State. Educators + Practitioners</a:t>
            </a:r>
            <a:r>
              <a:rPr lang="en-US" sz="1000">
                <a:highlight>
                  <a:srgbClr val="FFFFFF"/>
                </a:highlight>
              </a:rPr>
              <a:t>. </a:t>
            </a:r>
            <a:r>
              <a:rPr lang="en-US" sz="1000">
                <a:highlight>
                  <a:srgbClr val="FFFFFF"/>
                </a:highlight>
                <a:uFill>
                  <a:noFill/>
                </a:uFill>
                <a:hlinkClick r:id="rId8"/>
              </a:rPr>
              <a:t>http://www.commissionpred.org/commission-reports/fast-forward-foundations-future-state-educators-practitioners/</a:t>
            </a:r>
            <a:endParaRPr sz="1000"/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i="1">
              <a:highlight>
                <a:srgbClr val="FFFFFF"/>
              </a:highlight>
            </a:endParaRPr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FFFFFF"/>
                </a:highlight>
              </a:rPr>
              <a:t>Hunt, V., Yee, L., Prince, S., &amp; Dixon-Fyle, S. (2018, January 18). </a:t>
            </a:r>
            <a:r>
              <a:rPr lang="en-US" sz="1000" i="1">
                <a:highlight>
                  <a:srgbClr val="FFFFFF"/>
                </a:highlight>
              </a:rPr>
              <a:t>Delivering through diversity</a:t>
            </a:r>
            <a:r>
              <a:rPr lang="en-US" sz="1000">
                <a:highlight>
                  <a:srgbClr val="FFFFFF"/>
                </a:highlight>
              </a:rPr>
              <a:t>. McKinsey &amp; Company. </a:t>
            </a:r>
            <a:r>
              <a:rPr lang="en-US" sz="1000">
                <a:highlight>
                  <a:srgbClr val="FFFFFF"/>
                </a:highlight>
                <a:uFill>
                  <a:noFill/>
                </a:uFill>
                <a:hlinkClick r:id="rId9"/>
              </a:rPr>
              <a:t>https://www.mckinsey.com/business-functions/organization/our-insights/delivering-through-diversity</a:t>
            </a:r>
            <a:endParaRPr sz="1000" i="1">
              <a:highlight>
                <a:srgbClr val="FFFFFF"/>
              </a:highlight>
            </a:endParaRPr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highlight>
                <a:srgbClr val="FFFFFF"/>
              </a:highlight>
            </a:endParaRPr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FFFFFF"/>
                </a:highlight>
              </a:rPr>
              <a:t>Mundy, D. E. (2016, August). </a:t>
            </a:r>
            <a:r>
              <a:rPr lang="en-US" sz="1000" i="1">
                <a:highlight>
                  <a:srgbClr val="FFFFFF"/>
                </a:highlight>
              </a:rPr>
              <a:t>Bridging the divide: A multidisciplinary analysis of diversity research and the implications for public relations</a:t>
            </a:r>
            <a:r>
              <a:rPr lang="en-US" sz="1000">
                <a:highlight>
                  <a:srgbClr val="FFFFFF"/>
                </a:highlight>
              </a:rPr>
              <a:t>. Institute for Public Relations. </a:t>
            </a:r>
            <a:r>
              <a:rPr lang="en-US" sz="1000">
                <a:highlight>
                  <a:srgbClr val="FFFFFF"/>
                </a:highlight>
                <a:uFill>
                  <a:noFill/>
                </a:uFill>
                <a:hlinkClick r:id="rId10"/>
              </a:rPr>
              <a:t>https://instituteforpr.org/bridging-divide-key-findings-best-practices-call-action-diversity-focused-public-relations-organizational-management-research/</a:t>
            </a:r>
            <a:endParaRPr sz="1000" i="1">
              <a:highlight>
                <a:srgbClr val="FFFFFF"/>
              </a:highlight>
            </a:endParaRPr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i="1">
              <a:highlight>
                <a:srgbClr val="FFFFFF"/>
              </a:highlight>
            </a:endParaRPr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i="1">
                <a:highlight>
                  <a:srgbClr val="FFFFFF"/>
                </a:highlight>
              </a:rPr>
              <a:t>Race in PR: BAME lived experiences in the UK PR industry. (2020). </a:t>
            </a:r>
            <a:r>
              <a:rPr lang="en-US" sz="1000">
                <a:highlight>
                  <a:srgbClr val="FFFFFF"/>
                </a:highlight>
              </a:rPr>
              <a:t>Chartered Institute of Public Relations. </a:t>
            </a:r>
            <a:r>
              <a:rPr lang="en-US" sz="1000">
                <a:highlight>
                  <a:srgbClr val="FFFFFF"/>
                </a:highlight>
                <a:uFill>
                  <a:noFill/>
                </a:uFill>
                <a:hlinkClick r:id="rId11"/>
              </a:rPr>
              <a:t>https://newsroom.cipr.co.uk/unequal-opportunities-non-inclusive-cultures-and-racist-experiences-cipr-publishes-new-report-into-lived-experiences-of-bame-practitioners-in-pr/</a:t>
            </a:r>
            <a:endParaRPr sz="1000"/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highlight>
                <a:srgbClr val="FFFFFF"/>
              </a:highlight>
            </a:endParaRPr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FFFFFF"/>
                </a:highlight>
              </a:rPr>
              <a:t>PR Week. (2018, February 2). </a:t>
            </a:r>
            <a:r>
              <a:rPr lang="en-US" sz="1000" i="1">
                <a:highlight>
                  <a:srgbClr val="FFFFFF"/>
                </a:highlight>
              </a:rPr>
              <a:t>What it's like to be black in PR</a:t>
            </a:r>
            <a:r>
              <a:rPr lang="en-US" sz="1000">
                <a:highlight>
                  <a:srgbClr val="FFFFFF"/>
                </a:highlight>
              </a:rPr>
              <a:t> [Video]. YouTube. </a:t>
            </a:r>
            <a:r>
              <a:rPr lang="en-US" sz="1000">
                <a:highlight>
                  <a:srgbClr val="FFFFFF"/>
                </a:highlight>
                <a:uFill>
                  <a:noFill/>
                </a:uFill>
                <a:hlinkClick r:id="rId12"/>
              </a:rPr>
              <a:t>https://www.youtube.com/watch?v=gsd4Y47tsgM</a:t>
            </a:r>
            <a:endParaRPr sz="1000"/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highlight>
                <a:srgbClr val="FFFFFF"/>
              </a:highlight>
            </a:endParaRPr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4"/>
          <p:cNvPicPr preferRelativeResize="0"/>
          <p:nvPr/>
        </p:nvPicPr>
        <p:blipFill>
          <a:blip r:embed="rId3"/>
          <a:srcRect/>
          <a:stretch/>
        </p:blipFill>
        <p:spPr>
          <a:xfrm>
            <a:off x="255624" y="471598"/>
            <a:ext cx="1074779" cy="144222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4"/>
          <p:cNvSpPr txBox="1"/>
          <p:nvPr/>
        </p:nvSpPr>
        <p:spPr>
          <a:xfrm>
            <a:off x="7135796" y="281994"/>
            <a:ext cx="1858911" cy="729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Lesson </a:t>
            </a: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Introduction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 txBox="1"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Lesson Overview</a:t>
            </a:r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body" idx="1"/>
          </p:nvPr>
        </p:nvSpPr>
        <p:spPr>
          <a:xfrm>
            <a:off x="457200" y="2277602"/>
            <a:ext cx="8229600" cy="3688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Understanding diversity demographics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Educating about D&amp;I/culture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Recruiting diverse PR students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Retaining diverse PR practitioners 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Reaching diverse audiences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Making the business case for diversity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i="1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457200" y="80548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Race and ethnicity demographics</a:t>
            </a:r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body" idx="1"/>
          </p:nvPr>
        </p:nvSpPr>
        <p:spPr>
          <a:xfrm>
            <a:off x="534900" y="2053525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25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100"/>
              <a:buFont typeface="Calibri"/>
              <a:buChar char="•"/>
            </a:pPr>
            <a:r>
              <a:rPr lang="en-US" sz="3100"/>
              <a:t>The U.S. will be a majority-minority by 2044.</a:t>
            </a:r>
            <a:endParaRPr sz="3100"/>
          </a:p>
          <a:p>
            <a:pPr marL="457200" lvl="0" indent="-425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100"/>
              <a:buFont typeface="Calibri"/>
              <a:buChar char="•"/>
            </a:pPr>
            <a:r>
              <a:rPr lang="en-US" sz="3100"/>
              <a:t>By 2060, people of two or more races are expected to be the fastest-growing population, followed by Asians and Hispanics.</a:t>
            </a:r>
            <a:endParaRPr sz="3100"/>
          </a:p>
          <a:p>
            <a:pPr marL="457200" lvl="0" indent="-425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100"/>
              <a:buFont typeface="Calibri"/>
              <a:buChar char="•"/>
            </a:pPr>
            <a:r>
              <a:rPr lang="en-US" sz="3100"/>
              <a:t>Compared to U.S. demographics, people of color are under-represented in the public relations profession. </a:t>
            </a:r>
            <a:endParaRPr sz="3100"/>
          </a:p>
        </p:txBody>
      </p:sp>
      <p:sp>
        <p:nvSpPr>
          <p:cNvPr id="108" name="Google Shape;108;p15"/>
          <p:cNvSpPr/>
          <p:nvPr/>
        </p:nvSpPr>
        <p:spPr>
          <a:xfrm>
            <a:off x="1" y="281994"/>
            <a:ext cx="9144000" cy="523500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15"/>
          <p:cNvPicPr preferRelativeResize="0"/>
          <p:nvPr/>
        </p:nvPicPr>
        <p:blipFill>
          <a:blip r:embed="rId3"/>
          <a:srcRect/>
          <a:stretch/>
        </p:blipFill>
        <p:spPr>
          <a:xfrm>
            <a:off x="255624" y="471598"/>
            <a:ext cx="1074778" cy="144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>
            <a:spLocks noGrp="1"/>
          </p:cNvSpPr>
          <p:nvPr>
            <p:ph type="title"/>
          </p:nvPr>
        </p:nvSpPr>
        <p:spPr>
          <a:xfrm>
            <a:off x="457200" y="80548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Gender and salary demographics</a:t>
            </a:r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body" idx="1"/>
          </p:nvPr>
        </p:nvSpPr>
        <p:spPr>
          <a:xfrm>
            <a:off x="457200" y="2092375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25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100"/>
              <a:buChar char="•"/>
            </a:pPr>
            <a:r>
              <a:rPr lang="en-US" sz="3100">
                <a:latin typeface="Arial"/>
                <a:ea typeface="Arial"/>
                <a:cs typeface="Arial"/>
                <a:sym typeface="Arial"/>
              </a:rPr>
              <a:t>Women, who are 50.8% of the U.S. population, make up 70% of the public relations workforce but only 30% of executives.</a:t>
            </a:r>
            <a:endParaRPr sz="3100">
              <a:latin typeface="Arial"/>
              <a:ea typeface="Arial"/>
              <a:cs typeface="Arial"/>
              <a:sym typeface="Arial"/>
            </a:endParaRPr>
          </a:p>
          <a:p>
            <a:pPr marL="457200" lvl="0" indent="-425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100"/>
              <a:buFont typeface="Arial"/>
              <a:buChar char="•"/>
            </a:pPr>
            <a:r>
              <a:rPr lang="en-US" sz="3100">
                <a:latin typeface="Arial"/>
                <a:ea typeface="Arial"/>
                <a:cs typeface="Arial"/>
                <a:sym typeface="Arial"/>
              </a:rPr>
              <a:t>The gender balancing in improving in some C-suite environments.</a:t>
            </a:r>
            <a:endParaRPr sz="3100">
              <a:latin typeface="Arial"/>
              <a:ea typeface="Arial"/>
              <a:cs typeface="Arial"/>
              <a:sym typeface="Arial"/>
            </a:endParaRPr>
          </a:p>
          <a:p>
            <a:pPr marL="457200" lvl="0" indent="-425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100"/>
              <a:buFont typeface="Calibri"/>
              <a:buChar char="•"/>
            </a:pPr>
            <a:r>
              <a:rPr lang="en-US" sz="3100">
                <a:highlight>
                  <a:srgbClr val="FFFFFF"/>
                </a:highlight>
              </a:rPr>
              <a:t>Men still earn more than women in PR, but pay is increasing.</a:t>
            </a:r>
            <a:endParaRPr sz="3100">
              <a:highlight>
                <a:srgbClr val="FFFFFF"/>
              </a:highlight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6"/>
          <p:cNvSpPr/>
          <p:nvPr/>
        </p:nvSpPr>
        <p:spPr>
          <a:xfrm>
            <a:off x="1" y="281994"/>
            <a:ext cx="9144000" cy="523500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Google Shape;118;p16"/>
          <p:cNvPicPr preferRelativeResize="0"/>
          <p:nvPr/>
        </p:nvPicPr>
        <p:blipFill>
          <a:blip r:embed="rId3"/>
          <a:srcRect/>
          <a:stretch/>
        </p:blipFill>
        <p:spPr>
          <a:xfrm>
            <a:off x="255624" y="471598"/>
            <a:ext cx="1074778" cy="144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17"/>
          <p:cNvPicPr preferRelativeResize="0"/>
          <p:nvPr/>
        </p:nvPicPr>
        <p:blipFill>
          <a:blip r:embed="rId3"/>
          <a:srcRect/>
          <a:stretch/>
        </p:blipFill>
        <p:spPr>
          <a:xfrm>
            <a:off x="255624" y="471598"/>
            <a:ext cx="1074779" cy="144222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7"/>
          <p:cNvSpPr txBox="1"/>
          <p:nvPr/>
        </p:nvSpPr>
        <p:spPr>
          <a:xfrm>
            <a:off x="7135796" y="281994"/>
            <a:ext cx="1858911" cy="729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Lesson </a:t>
            </a: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Introduction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FFFFFF"/>
                </a:solidFill>
              </a:rPr>
              <a:t>Discussion Question One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127" name="Google Shape;127;p17"/>
          <p:cNvSpPr txBox="1">
            <a:spLocks noGrp="1"/>
          </p:cNvSpPr>
          <p:nvPr>
            <p:ph type="body" idx="1"/>
          </p:nvPr>
        </p:nvSpPr>
        <p:spPr>
          <a:xfrm>
            <a:off x="457200" y="2176823"/>
            <a:ext cx="8229600" cy="3949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</a:pPr>
            <a:r>
              <a:rPr lang="en-US" sz="4000">
                <a:solidFill>
                  <a:srgbClr val="FFFFFF"/>
                </a:solidFill>
              </a:rPr>
              <a:t>What can the public relations profession do to recruit more people of color, promote more women to managerial/executive roles, and increase the salaries of women?</a:t>
            </a:r>
            <a:endParaRPr sz="4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3" name="Google Shape;133;p18"/>
          <p:cNvPicPr preferRelativeResize="0"/>
          <p:nvPr/>
        </p:nvPicPr>
        <p:blipFill>
          <a:blip r:embed="rId3"/>
          <a:srcRect/>
          <a:stretch/>
        </p:blipFill>
        <p:spPr>
          <a:xfrm>
            <a:off x="255624" y="471598"/>
            <a:ext cx="1074779" cy="144222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8"/>
          <p:cNvSpPr txBox="1"/>
          <p:nvPr/>
        </p:nvSpPr>
        <p:spPr>
          <a:xfrm>
            <a:off x="7135796" y="281994"/>
            <a:ext cx="1858911" cy="729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Lesson </a:t>
            </a: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Introduction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8"/>
          <p:cNvSpPr txBox="1"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Educating about D&amp;I/Culture</a:t>
            </a:r>
            <a:endParaRPr/>
          </a:p>
        </p:txBody>
      </p:sp>
      <p:sp>
        <p:nvSpPr>
          <p:cNvPr id="136" name="Google Shape;136;p18"/>
          <p:cNvSpPr txBox="1">
            <a:spLocks noGrp="1"/>
          </p:cNvSpPr>
          <p:nvPr>
            <p:ph type="body" idx="1"/>
          </p:nvPr>
        </p:nvSpPr>
        <p:spPr>
          <a:xfrm>
            <a:off x="457200" y="1989152"/>
            <a:ext cx="82296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425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100"/>
              <a:buFont typeface="Calibri"/>
              <a:buChar char="•"/>
            </a:pPr>
            <a:r>
              <a:rPr lang="en-US" sz="3100"/>
              <a:t> After ethics, </a:t>
            </a:r>
            <a:r>
              <a:rPr lang="en-US" sz="3100" b="1"/>
              <a:t>diversity and inclusion</a:t>
            </a:r>
            <a:r>
              <a:rPr lang="en-US" sz="3100"/>
              <a:t> are the </a:t>
            </a:r>
            <a:r>
              <a:rPr lang="en-US" sz="3100" i="1"/>
              <a:t>second</a:t>
            </a:r>
            <a:r>
              <a:rPr lang="en-US" sz="3100"/>
              <a:t> most important knowledge areas for entry-level PR practitioners.</a:t>
            </a:r>
            <a:endParaRPr sz="3100"/>
          </a:p>
          <a:p>
            <a:pPr marL="342900" lvl="0" indent="-425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100"/>
              <a:buFont typeface="Calibri"/>
              <a:buChar char="•"/>
            </a:pPr>
            <a:r>
              <a:rPr lang="en-US" sz="3100" b="1"/>
              <a:t>Cultural perspective</a:t>
            </a:r>
            <a:r>
              <a:rPr lang="en-US" sz="3100"/>
              <a:t> ranks </a:t>
            </a:r>
            <a:r>
              <a:rPr lang="en-US" sz="3100" i="1"/>
              <a:t>third</a:t>
            </a:r>
            <a:r>
              <a:rPr lang="en-US" sz="3100"/>
              <a:t> out of 12 essential knowledge areas.</a:t>
            </a:r>
            <a:endParaRPr sz="31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1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1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1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Source: Commission on Public Relations Education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" name="Google Shape;143;p19"/>
          <p:cNvPicPr preferRelativeResize="0"/>
          <p:nvPr/>
        </p:nvPicPr>
        <p:blipFill>
          <a:blip r:embed="rId3"/>
          <a:srcRect/>
          <a:stretch/>
        </p:blipFill>
        <p:spPr>
          <a:xfrm>
            <a:off x="255624" y="471598"/>
            <a:ext cx="1074779" cy="144222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9"/>
          <p:cNvSpPr txBox="1"/>
          <p:nvPr/>
        </p:nvSpPr>
        <p:spPr>
          <a:xfrm>
            <a:off x="7135796" y="281994"/>
            <a:ext cx="1858911" cy="729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Lesson </a:t>
            </a: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Introduction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9"/>
          <p:cNvSpPr txBox="1"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Key diversity terms</a:t>
            </a:r>
            <a:endParaRPr/>
          </a:p>
        </p:txBody>
      </p:sp>
      <p:sp>
        <p:nvSpPr>
          <p:cNvPr id="146" name="Google Shape;146;p19"/>
          <p:cNvSpPr txBox="1">
            <a:spLocks noGrp="1"/>
          </p:cNvSpPr>
          <p:nvPr>
            <p:ph type="body" idx="1"/>
          </p:nvPr>
        </p:nvSpPr>
        <p:spPr>
          <a:xfrm>
            <a:off x="457200" y="1918077"/>
            <a:ext cx="82296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469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800"/>
              <a:buFont typeface="Calibri"/>
              <a:buChar char="•"/>
            </a:pPr>
            <a:r>
              <a:rPr lang="en-US" sz="2400" b="1" dirty="0"/>
              <a:t>Culture -</a:t>
            </a:r>
            <a:r>
              <a:rPr lang="en-US" sz="2400" dirty="0"/>
              <a:t> includes behaviors, thinking, beliefs, values, communications styles and language expressions</a:t>
            </a:r>
          </a:p>
          <a:p>
            <a:pPr marL="342900" lvl="0" indent="-469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800"/>
              <a:buFont typeface="Calibri"/>
              <a:buChar char="•"/>
            </a:pPr>
            <a:r>
              <a:rPr lang="en-US" sz="2400" b="1" dirty="0"/>
              <a:t>Stereotypes - </a:t>
            </a:r>
            <a:r>
              <a:rPr lang="en-US" sz="2400" dirty="0">
                <a:highlight>
                  <a:srgbClr val="FFFFFF"/>
                </a:highlight>
              </a:rPr>
              <a:t>judgments about an individual based on that person’s membership in a particular classification </a:t>
            </a:r>
          </a:p>
          <a:p>
            <a:pPr marL="342900" lvl="0" indent="-469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800"/>
              <a:buFont typeface="Calibri"/>
              <a:buChar char="•"/>
            </a:pPr>
            <a:r>
              <a:rPr lang="en-US" sz="2400" b="1" dirty="0"/>
              <a:t>Prejudice - </a:t>
            </a:r>
            <a:r>
              <a:rPr lang="en-US" sz="2400" dirty="0">
                <a:highlight>
                  <a:srgbClr val="FFFFFF"/>
                </a:highlight>
              </a:rPr>
              <a:t> irrational dislike, suspicion or hatred of a certain demographic group</a:t>
            </a:r>
            <a:endParaRPr lang="en-US" sz="2400" b="1" dirty="0">
              <a:highlight>
                <a:srgbClr val="FFFFFF"/>
              </a:highlight>
            </a:endParaRPr>
          </a:p>
          <a:p>
            <a:pPr marL="342900" lvl="0" indent="-469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800"/>
              <a:buFont typeface="Calibri"/>
              <a:buChar char="•"/>
            </a:pPr>
            <a:r>
              <a:rPr lang="en-US" sz="2400" b="1" dirty="0"/>
              <a:t>Ethnocentrism -</a:t>
            </a:r>
            <a:r>
              <a:rPr lang="en-US" sz="2400" dirty="0">
                <a:highlight>
                  <a:srgbClr val="FFFFFF"/>
                </a:highlight>
              </a:rPr>
              <a:t> negative judgment of other cultures based on the belief that a particular cultural perspective is better than others</a:t>
            </a:r>
            <a:endParaRPr sz="2400" dirty="0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dirty="0"/>
              <a:t>Source: Commission on Public Relations Education</a:t>
            </a:r>
            <a:endParaRPr sz="2500" dirty="0"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/>
          <p:nvPr/>
        </p:nvSpPr>
        <p:spPr>
          <a:xfrm>
            <a:off x="1" y="281956"/>
            <a:ext cx="9144000" cy="523500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3" name="Google Shape;153;p20"/>
          <p:cNvPicPr preferRelativeResize="0"/>
          <p:nvPr/>
        </p:nvPicPr>
        <p:blipFill>
          <a:blip r:embed="rId3"/>
          <a:srcRect/>
          <a:stretch/>
        </p:blipFill>
        <p:spPr>
          <a:xfrm>
            <a:off x="255624" y="471598"/>
            <a:ext cx="1074778" cy="144222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0"/>
          <p:cNvSpPr txBox="1"/>
          <p:nvPr/>
        </p:nvSpPr>
        <p:spPr>
          <a:xfrm>
            <a:off x="7135796" y="281994"/>
            <a:ext cx="1858800" cy="7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Lesson </a:t>
            </a: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Introduction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0"/>
          <p:cNvSpPr txBox="1">
            <a:spLocks noGrp="1"/>
          </p:cNvSpPr>
          <p:nvPr>
            <p:ph type="title"/>
          </p:nvPr>
        </p:nvSpPr>
        <p:spPr>
          <a:xfrm>
            <a:off x="457200" y="1085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Recruiting diverse PR students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3600"/>
          </a:p>
        </p:txBody>
      </p:sp>
      <p:sp>
        <p:nvSpPr>
          <p:cNvPr id="156" name="Google Shape;156;p20"/>
          <p:cNvSpPr txBox="1">
            <a:spLocks noGrp="1"/>
          </p:cNvSpPr>
          <p:nvPr>
            <p:ph type="body" idx="1"/>
          </p:nvPr>
        </p:nvSpPr>
        <p:spPr>
          <a:xfrm>
            <a:off x="457200" y="2117000"/>
            <a:ext cx="8229600" cy="3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25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100"/>
              <a:buChar char="•"/>
            </a:pPr>
            <a:r>
              <a:rPr lang="en-US" sz="3100">
                <a:highlight>
                  <a:srgbClr val="FFFFFF"/>
                </a:highlight>
              </a:rPr>
              <a:t>educate community and family members about what PR is</a:t>
            </a:r>
            <a:endParaRPr sz="3100">
              <a:highlight>
                <a:srgbClr val="FFFFFF"/>
              </a:highlight>
            </a:endParaRPr>
          </a:p>
          <a:p>
            <a:pPr marL="457200" lvl="0" indent="-425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100"/>
              <a:buChar char="•"/>
            </a:pPr>
            <a:r>
              <a:rPr lang="en-US" sz="3100">
                <a:highlight>
                  <a:srgbClr val="FFFFFF"/>
                </a:highlight>
              </a:rPr>
              <a:t>professional networking and mentoring opportunities</a:t>
            </a:r>
            <a:endParaRPr sz="3100">
              <a:highlight>
                <a:srgbClr val="FFFFFF"/>
              </a:highlight>
            </a:endParaRPr>
          </a:p>
          <a:p>
            <a:pPr marL="457200" lvl="0" indent="-425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100"/>
              <a:buChar char="•"/>
            </a:pPr>
            <a:r>
              <a:rPr lang="en-US" sz="3100">
                <a:highlight>
                  <a:srgbClr val="FFFFFF"/>
                </a:highlight>
              </a:rPr>
              <a:t>student interaction with classmates from underrepresented backgrounds</a:t>
            </a:r>
            <a:endParaRPr sz="3100">
              <a:highlight>
                <a:srgbClr val="FFFFFF"/>
              </a:highlight>
            </a:endParaRPr>
          </a:p>
          <a:p>
            <a:pPr marL="457200" lvl="0" indent="-425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100"/>
              <a:buChar char="•"/>
            </a:pPr>
            <a:r>
              <a:rPr lang="en-US" sz="3100">
                <a:highlight>
                  <a:srgbClr val="FFFFFF"/>
                </a:highlight>
              </a:rPr>
              <a:t>discussing PR diversity issues in class</a:t>
            </a:r>
            <a:endParaRPr sz="3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1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21"/>
          <p:cNvPicPr preferRelativeResize="0"/>
          <p:nvPr/>
        </p:nvPicPr>
        <p:blipFill>
          <a:blip r:embed="rId3"/>
          <a:srcRect/>
          <a:stretch/>
        </p:blipFill>
        <p:spPr>
          <a:xfrm>
            <a:off x="255624" y="471598"/>
            <a:ext cx="1074779" cy="144222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1"/>
          <p:cNvSpPr txBox="1"/>
          <p:nvPr/>
        </p:nvSpPr>
        <p:spPr>
          <a:xfrm>
            <a:off x="7135796" y="281994"/>
            <a:ext cx="1858911" cy="729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Lesson </a:t>
            </a: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Introduction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1"/>
          <p:cNvSpPr txBox="1"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Discussion Question Two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5" name="Google Shape;165;p21"/>
          <p:cNvSpPr txBox="1">
            <a:spLocks noGrp="1"/>
          </p:cNvSpPr>
          <p:nvPr>
            <p:ph type="body" idx="1"/>
          </p:nvPr>
        </p:nvSpPr>
        <p:spPr>
          <a:xfrm>
            <a:off x="457200" y="2277602"/>
            <a:ext cx="8229600" cy="3688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</a:pPr>
            <a:endParaRPr sz="400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</a:pPr>
            <a:r>
              <a:rPr lang="en-US" sz="4000">
                <a:solidFill>
                  <a:srgbClr val="FFFFFF"/>
                </a:solidFill>
              </a:rPr>
              <a:t>What made you decide to major in public relations?</a:t>
            </a:r>
            <a:endParaRPr sz="400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</a:pPr>
            <a:endParaRPr sz="400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</a:pPr>
            <a:r>
              <a:rPr lang="en-US" sz="4000">
                <a:solidFill>
                  <a:srgbClr val="FFFFFF"/>
                </a:solidFill>
              </a:rPr>
              <a:t>What else can be done to recruit PR majors from diverse backgrounds?</a:t>
            </a:r>
            <a:endParaRPr sz="4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963</Words>
  <Application>Microsoft Macintosh PowerPoint</Application>
  <PresentationFormat>On-screen Show (4:3)</PresentationFormat>
  <Paragraphs>109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Exploring PR Diversity  in Demographics, Academia, and Workplaces</vt:lpstr>
      <vt:lpstr>Lesson Overview</vt:lpstr>
      <vt:lpstr>Race and ethnicity demographics</vt:lpstr>
      <vt:lpstr>Gender and salary demographics</vt:lpstr>
      <vt:lpstr>Discussion Question One</vt:lpstr>
      <vt:lpstr>Educating about D&amp;I/Culture</vt:lpstr>
      <vt:lpstr>Key diversity terms</vt:lpstr>
      <vt:lpstr>Recruiting diverse PR students </vt:lpstr>
      <vt:lpstr>Discussion Question Two</vt:lpstr>
      <vt:lpstr>Retaining diverse PR practitioners in the U.S.</vt:lpstr>
      <vt:lpstr>Retaining diverse PR practitioners in the UK</vt:lpstr>
      <vt:lpstr> Reaching diverse audiences </vt:lpstr>
      <vt:lpstr>Making the business case  for diversity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PR Diversity  in Demographics, Academia, and Workplaces</dc:title>
  <cp:lastModifiedBy>Mcverry, Jonathan Fairbanks</cp:lastModifiedBy>
  <cp:revision>1</cp:revision>
  <dcterms:modified xsi:type="dcterms:W3CDTF">2020-09-15T18:25:10Z</dcterms:modified>
</cp:coreProperties>
</file>