
<file path=[Content_Types].xml><?xml version="1.0" encoding="utf-8"?>
<Types xmlns="http://schemas.openxmlformats.org/package/2006/content-types">
  <Default Extension="gif" ContentType="image/gi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va Brown"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69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9" name="Google Shape;179;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889d9bd1a9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889d9bd1a9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g889d9bd1a9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2" name="Google Shape;132;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879c2be9ed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g879c2be9ed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g879c2be9ed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889d9bd1a9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g889d9bd1a9_0_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g889d9bd1a9_0_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hyperlink" Target="https://www.prsa.org/about"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ipra.org/member-services/code-of-conduct/" TargetMode="External"/><Relationship Id="rId5" Type="http://schemas.openxmlformats.org/officeDocument/2006/relationships/hyperlink" Target="https://www.iabc.com/about-us/purpose/code-of-ethics/" TargetMode="External"/><Relationship Id="rId4" Type="http://schemas.openxmlformats.org/officeDocument/2006/relationships/hyperlink" Target="https://www.globalalliancepr.org/code-of-ethic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p:nvPr/>
        </p:nvSpPr>
        <p:spPr>
          <a:xfrm>
            <a:off x="1" y="805425"/>
            <a:ext cx="9144000" cy="1248851"/>
          </a:xfrm>
          <a:prstGeom prst="rect">
            <a:avLst/>
          </a:prstGeom>
          <a:solidFill>
            <a:srgbClr val="0F406D"/>
          </a:soli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9" name="Google Shape;89;p13"/>
          <p:cNvSpPr txBox="1">
            <a:spLocks noGrp="1"/>
          </p:cNvSpPr>
          <p:nvPr>
            <p:ph type="title"/>
          </p:nvPr>
        </p:nvSpPr>
        <p:spPr>
          <a:xfrm>
            <a:off x="255624" y="2667296"/>
            <a:ext cx="8229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E3F6E"/>
              </a:buClr>
              <a:buSzPts val="5400"/>
              <a:buFont typeface="Calibri"/>
              <a:buNone/>
            </a:pPr>
            <a:r>
              <a:rPr lang="en-US" sz="5400" b="1">
                <a:solidFill>
                  <a:srgbClr val="0E3F6E"/>
                </a:solidFill>
              </a:rPr>
              <a:t>Introduction to Diversity </a:t>
            </a:r>
            <a:endParaRPr sz="5400" b="1">
              <a:solidFill>
                <a:srgbClr val="0E3F6E"/>
              </a:solidFill>
            </a:endParaRPr>
          </a:p>
          <a:p>
            <a:pPr marL="0" lvl="0" indent="0" algn="l" rtl="0">
              <a:spcBef>
                <a:spcPts val="0"/>
              </a:spcBef>
              <a:spcAft>
                <a:spcPts val="0"/>
              </a:spcAft>
              <a:buClr>
                <a:srgbClr val="0E3F6E"/>
              </a:buClr>
              <a:buSzPts val="5400"/>
              <a:buFont typeface="Calibri"/>
              <a:buNone/>
            </a:pPr>
            <a:r>
              <a:rPr lang="en-US" sz="5400" b="1">
                <a:solidFill>
                  <a:srgbClr val="0E3F6E"/>
                </a:solidFill>
              </a:rPr>
              <a:t>in Public Relations</a:t>
            </a:r>
            <a:endParaRPr sz="5400" b="1">
              <a:solidFill>
                <a:srgbClr val="0E3F6E"/>
              </a:solidFill>
            </a:endParaRPr>
          </a:p>
        </p:txBody>
      </p:sp>
      <p:pic>
        <p:nvPicPr>
          <p:cNvPr id="90" name="Google Shape;90;p13"/>
          <p:cNvPicPr preferRelativeResize="0"/>
          <p:nvPr/>
        </p:nvPicPr>
        <p:blipFill>
          <a:blip r:embed="rId3"/>
          <a:srcRect/>
          <a:stretch/>
        </p:blipFill>
        <p:spPr>
          <a:xfrm>
            <a:off x="1604240" y="1000811"/>
            <a:ext cx="5935520" cy="796477"/>
          </a:xfrm>
          <a:prstGeom prst="rect">
            <a:avLst/>
          </a:prstGeom>
          <a:noFill/>
          <a:ln>
            <a:noFill/>
          </a:ln>
        </p:spPr>
      </p:pic>
      <p:sp>
        <p:nvSpPr>
          <p:cNvPr id="91" name="Google Shape;91;p13"/>
          <p:cNvSpPr txBox="1"/>
          <p:nvPr/>
        </p:nvSpPr>
        <p:spPr>
          <a:xfrm>
            <a:off x="255624" y="4092797"/>
            <a:ext cx="6400800" cy="72947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3200"/>
              <a:buFont typeface="Arial"/>
              <a:buNone/>
            </a:pPr>
            <a:r>
              <a:rPr lang="en-US" sz="3200" b="0" i="0" u="none" strike="noStrike" cap="none" dirty="0">
                <a:solidFill>
                  <a:schemeClr val="dk1"/>
                </a:solidFill>
                <a:latin typeface="Calibri"/>
                <a:ea typeface="Calibri"/>
                <a:cs typeface="Calibri"/>
                <a:sym typeface="Calibri"/>
              </a:rPr>
              <a:t>Module </a:t>
            </a:r>
            <a:r>
              <a:rPr lang="en-US" sz="3200" dirty="0">
                <a:solidFill>
                  <a:schemeClr val="tx1"/>
                </a:solidFill>
                <a:latin typeface="Calibri"/>
                <a:ea typeface="Calibri"/>
                <a:cs typeface="Calibri"/>
                <a:sym typeface="Calibri"/>
              </a:rPr>
              <a:t>Ten</a:t>
            </a:r>
            <a:r>
              <a:rPr lang="en-US" sz="3200" b="0" i="0" u="none" strike="noStrike" cap="none" dirty="0">
                <a:solidFill>
                  <a:schemeClr val="dk1"/>
                </a:solidFill>
                <a:latin typeface="Calibri"/>
                <a:ea typeface="Calibri"/>
                <a:cs typeface="Calibri"/>
                <a:sym typeface="Calibri"/>
              </a:rPr>
              <a:t> | Lesson One</a:t>
            </a:r>
            <a:endParaRPr sz="3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2"/>
          <p:cNvSpPr/>
          <p:nvPr/>
        </p:nvSpPr>
        <p:spPr>
          <a:xfrm>
            <a:off x="1" y="0"/>
            <a:ext cx="9144000" cy="6858000"/>
          </a:xfrm>
          <a:prstGeom prst="rect">
            <a:avLst/>
          </a:prstGeom>
          <a:solidFill>
            <a:srgbClr val="0F406D"/>
          </a:soli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73" name="Google Shape;173;p22"/>
          <p:cNvPicPr preferRelativeResize="0"/>
          <p:nvPr/>
        </p:nvPicPr>
        <p:blipFill>
          <a:blip r:embed="rId3"/>
          <a:srcRect/>
          <a:stretch/>
        </p:blipFill>
        <p:spPr>
          <a:xfrm>
            <a:off x="255624" y="471598"/>
            <a:ext cx="1074779" cy="144222"/>
          </a:xfrm>
          <a:prstGeom prst="rect">
            <a:avLst/>
          </a:prstGeom>
          <a:noFill/>
          <a:ln>
            <a:noFill/>
          </a:ln>
        </p:spPr>
      </p:pic>
      <p:sp>
        <p:nvSpPr>
          <p:cNvPr id="174" name="Google Shape;174;p22"/>
          <p:cNvSpPr txBox="1"/>
          <p:nvPr/>
        </p:nvSpPr>
        <p:spPr>
          <a:xfrm>
            <a:off x="7135796" y="281994"/>
            <a:ext cx="1858911" cy="729471"/>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lt1"/>
              </a:buClr>
              <a:buSzPts val="1200"/>
              <a:buFont typeface="Arial"/>
              <a:buNone/>
            </a:pPr>
            <a:r>
              <a:rPr lang="en-US" sz="1200" b="0" i="0" u="none" strike="noStrike" cap="none">
                <a:solidFill>
                  <a:schemeClr val="lt1"/>
                </a:solidFill>
                <a:latin typeface="Calibri"/>
                <a:ea typeface="Calibri"/>
                <a:cs typeface="Calibri"/>
                <a:sym typeface="Calibri"/>
              </a:rPr>
              <a:t>Lesson One | Introduction</a:t>
            </a:r>
            <a:endParaRPr sz="1200" b="0" i="0" u="none" strike="noStrike" cap="none">
              <a:solidFill>
                <a:schemeClr val="lt1"/>
              </a:solidFill>
              <a:latin typeface="Calibri"/>
              <a:ea typeface="Calibri"/>
              <a:cs typeface="Calibri"/>
              <a:sym typeface="Calibri"/>
            </a:endParaRPr>
          </a:p>
        </p:txBody>
      </p:sp>
      <p:sp>
        <p:nvSpPr>
          <p:cNvPr id="175" name="Google Shape;175;p22"/>
          <p:cNvSpPr txBox="1">
            <a:spLocks noGrp="1"/>
          </p:cNvSpPr>
          <p:nvPr>
            <p:ph type="title"/>
          </p:nvPr>
        </p:nvSpPr>
        <p:spPr>
          <a:xfrm>
            <a:off x="457200" y="8461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FFFF"/>
              </a:buClr>
              <a:buSzPts val="4400"/>
              <a:buFont typeface="Calibri"/>
              <a:buNone/>
            </a:pPr>
            <a:r>
              <a:rPr lang="en-US">
                <a:solidFill>
                  <a:srgbClr val="FFFFFF"/>
                </a:solidFill>
              </a:rPr>
              <a:t>Discussion Question Three</a:t>
            </a:r>
            <a:endParaRPr>
              <a:solidFill>
                <a:srgbClr val="FFFFFF"/>
              </a:solidFill>
            </a:endParaRPr>
          </a:p>
        </p:txBody>
      </p:sp>
      <p:sp>
        <p:nvSpPr>
          <p:cNvPr id="176" name="Google Shape;176;p22"/>
          <p:cNvSpPr txBox="1">
            <a:spLocks noGrp="1"/>
          </p:cNvSpPr>
          <p:nvPr>
            <p:ph type="body" idx="1"/>
          </p:nvPr>
        </p:nvSpPr>
        <p:spPr>
          <a:xfrm>
            <a:off x="457200" y="2277602"/>
            <a:ext cx="8229600" cy="368850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FFFF"/>
              </a:buClr>
              <a:buSzPts val="3700"/>
              <a:buNone/>
            </a:pPr>
            <a:r>
              <a:rPr lang="en-US" sz="3700">
                <a:solidFill>
                  <a:srgbClr val="FFFFFF"/>
                </a:solidFill>
              </a:rPr>
              <a:t>In crafting a message to help people understand why they should practice social (physical) distancing, would you use the local approach or global approach? Why?</a:t>
            </a:r>
            <a:endParaRPr sz="37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3"/>
          <p:cNvSpPr/>
          <p:nvPr/>
        </p:nvSpPr>
        <p:spPr>
          <a:xfrm>
            <a:off x="1" y="281994"/>
            <a:ext cx="9144000" cy="523431"/>
          </a:xfrm>
          <a:prstGeom prst="rect">
            <a:avLst/>
          </a:prstGeom>
          <a:solidFill>
            <a:srgbClr val="0F406D"/>
          </a:soli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83" name="Google Shape;183;p23"/>
          <p:cNvPicPr preferRelativeResize="0"/>
          <p:nvPr/>
        </p:nvPicPr>
        <p:blipFill>
          <a:blip r:embed="rId3"/>
          <a:srcRect/>
          <a:stretch/>
        </p:blipFill>
        <p:spPr>
          <a:xfrm>
            <a:off x="255624" y="471598"/>
            <a:ext cx="1074779" cy="144222"/>
          </a:xfrm>
          <a:prstGeom prst="rect">
            <a:avLst/>
          </a:prstGeom>
          <a:noFill/>
          <a:ln>
            <a:noFill/>
          </a:ln>
        </p:spPr>
      </p:pic>
      <p:sp>
        <p:nvSpPr>
          <p:cNvPr id="184" name="Google Shape;184;p23"/>
          <p:cNvSpPr txBox="1"/>
          <p:nvPr/>
        </p:nvSpPr>
        <p:spPr>
          <a:xfrm>
            <a:off x="7135796" y="281994"/>
            <a:ext cx="1858911" cy="729471"/>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lt1"/>
              </a:buClr>
              <a:buSzPts val="1200"/>
              <a:buFont typeface="Arial"/>
              <a:buNone/>
            </a:pPr>
            <a:r>
              <a:rPr lang="en-US" sz="1200" b="0" i="0" u="none" strike="noStrike" cap="none">
                <a:solidFill>
                  <a:schemeClr val="lt1"/>
                </a:solidFill>
                <a:latin typeface="Calibri"/>
                <a:ea typeface="Calibri"/>
                <a:cs typeface="Calibri"/>
                <a:sym typeface="Calibri"/>
              </a:rPr>
              <a:t>Lesson One | Introduction</a:t>
            </a:r>
            <a:endParaRPr sz="1200" b="0" i="0" u="none" strike="noStrike" cap="none">
              <a:solidFill>
                <a:schemeClr val="lt1"/>
              </a:solidFill>
              <a:latin typeface="Calibri"/>
              <a:ea typeface="Calibri"/>
              <a:cs typeface="Calibri"/>
              <a:sym typeface="Calibri"/>
            </a:endParaRPr>
          </a:p>
        </p:txBody>
      </p:sp>
      <p:sp>
        <p:nvSpPr>
          <p:cNvPr id="185" name="Google Shape;185;p23"/>
          <p:cNvSpPr txBox="1">
            <a:spLocks noGrp="1"/>
          </p:cNvSpPr>
          <p:nvPr>
            <p:ph type="title"/>
          </p:nvPr>
        </p:nvSpPr>
        <p:spPr>
          <a:xfrm>
            <a:off x="457200" y="8461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a:t>References</a:t>
            </a:r>
            <a:endParaRPr/>
          </a:p>
        </p:txBody>
      </p:sp>
      <p:sp>
        <p:nvSpPr>
          <p:cNvPr id="186" name="Google Shape;186;p23"/>
          <p:cNvSpPr txBox="1">
            <a:spLocks noGrp="1"/>
          </p:cNvSpPr>
          <p:nvPr>
            <p:ph type="body" idx="1"/>
          </p:nvPr>
        </p:nvSpPr>
        <p:spPr>
          <a:xfrm>
            <a:off x="457200" y="2277602"/>
            <a:ext cx="8229600" cy="3688505"/>
          </a:xfrm>
          <a:prstGeom prst="rect">
            <a:avLst/>
          </a:prstGeom>
          <a:noFill/>
          <a:ln>
            <a:noFill/>
          </a:ln>
        </p:spPr>
        <p:txBody>
          <a:bodyPr spcFirstLastPara="1" wrap="square" lIns="91425" tIns="45700" rIns="91425" bIns="45700" anchor="t" anchorCtr="0">
            <a:noAutofit/>
          </a:bodyPr>
          <a:lstStyle/>
          <a:p>
            <a:pPr marL="342900" marR="50800" lvl="0" indent="-401320" algn="l" rtl="0">
              <a:spcBef>
                <a:spcPts val="0"/>
              </a:spcBef>
              <a:spcAft>
                <a:spcPts val="0"/>
              </a:spcAft>
              <a:buSzPts val="2720"/>
              <a:buChar char="•"/>
            </a:pPr>
            <a:r>
              <a:rPr lang="en-US" sz="1100">
                <a:highlight>
                  <a:srgbClr val="FFFFFF"/>
                </a:highlight>
              </a:rPr>
              <a:t>Alaimo, K. (2016). </a:t>
            </a:r>
            <a:r>
              <a:rPr lang="en-US" sz="1100" i="1">
                <a:highlight>
                  <a:srgbClr val="FFFFFF"/>
                </a:highlight>
              </a:rPr>
              <a:t>Pitch, tweet, or engage on the street: How to practice global public relations and strategic communication</a:t>
            </a:r>
            <a:r>
              <a:rPr lang="en-US" sz="1100">
                <a:highlight>
                  <a:srgbClr val="FFFFFF"/>
                </a:highlight>
              </a:rPr>
              <a:t>. Taylor &amp; Francis.</a:t>
            </a:r>
            <a:endParaRPr sz="1100">
              <a:highlight>
                <a:srgbClr val="FFFFFF"/>
              </a:highlight>
            </a:endParaRPr>
          </a:p>
          <a:p>
            <a:pPr marL="342900" marR="50800" lvl="0" indent="-401320" algn="l" rtl="0">
              <a:spcBef>
                <a:spcPts val="0"/>
              </a:spcBef>
              <a:spcAft>
                <a:spcPts val="0"/>
              </a:spcAft>
              <a:buSzPts val="2720"/>
              <a:buChar char="•"/>
            </a:pPr>
            <a:r>
              <a:rPr lang="en-US" sz="1100">
                <a:highlight>
                  <a:srgbClr val="FFFFFF"/>
                </a:highlight>
              </a:rPr>
              <a:t>Hofstede, G. H., &amp; Hofstede, G. (2001). </a:t>
            </a:r>
            <a:r>
              <a:rPr lang="en-US" sz="1100" i="1">
                <a:highlight>
                  <a:srgbClr val="FFFFFF"/>
                </a:highlight>
              </a:rPr>
              <a:t>Culture's consequences: Comparing values, behaviors, institutions and organizations across nations</a:t>
            </a:r>
            <a:r>
              <a:rPr lang="en-US" sz="1100">
                <a:highlight>
                  <a:srgbClr val="FFFFFF"/>
                </a:highlight>
              </a:rPr>
              <a:t>. SAGE.</a:t>
            </a:r>
            <a:endParaRPr sz="1100">
              <a:highlight>
                <a:srgbClr val="FFFFFF"/>
              </a:highlight>
            </a:endParaRPr>
          </a:p>
          <a:p>
            <a:pPr marL="342900" marR="50800" lvl="0" indent="-401320" algn="l" rtl="0">
              <a:spcBef>
                <a:spcPts val="0"/>
              </a:spcBef>
              <a:spcAft>
                <a:spcPts val="0"/>
              </a:spcAft>
              <a:buSzPts val="2720"/>
              <a:buChar char="•"/>
            </a:pPr>
            <a:r>
              <a:rPr lang="en-US" sz="1100">
                <a:highlight>
                  <a:srgbClr val="FFFFFF"/>
                </a:highlight>
              </a:rPr>
              <a:t>Sha, B.-L &amp; Ford, R.L.. (2007). Redefining "requisite variety": The challenge of multiple diversities for the future of public relations excellence. The Future of Excellence in Public Relations and Communication Management: Challenges for the Next Generation. 381-398. </a:t>
            </a:r>
            <a:endParaRPr sz="1100">
              <a:highlight>
                <a:srgbClr val="FFFFFF"/>
              </a:highlight>
            </a:endParaRPr>
          </a:p>
          <a:p>
            <a:pPr marL="342900" marR="50800" lvl="0" indent="-401320" algn="l" rtl="0">
              <a:spcBef>
                <a:spcPts val="0"/>
              </a:spcBef>
              <a:spcAft>
                <a:spcPts val="0"/>
              </a:spcAft>
              <a:buSzPts val="2720"/>
              <a:buChar char="•"/>
            </a:pPr>
            <a:r>
              <a:rPr lang="en-US" sz="1100">
                <a:highlight>
                  <a:srgbClr val="FFFFFF"/>
                </a:highlight>
              </a:rPr>
              <a:t>Weick, K. E. (1979). </a:t>
            </a:r>
            <a:r>
              <a:rPr lang="en-US" sz="1100" i="1">
                <a:highlight>
                  <a:srgbClr val="FFFFFF"/>
                </a:highlight>
              </a:rPr>
              <a:t>The social psychology of organizing</a:t>
            </a:r>
            <a:r>
              <a:rPr lang="en-US" sz="1100">
                <a:highlight>
                  <a:srgbClr val="FFFFFF"/>
                </a:highlight>
              </a:rPr>
              <a:t>. Addison-Wesley Publishing Company</a:t>
            </a:r>
            <a:endParaRPr/>
          </a:p>
          <a:p>
            <a:pPr marL="342900" marR="50800" lvl="0" indent="-401320" algn="l" rtl="0">
              <a:spcBef>
                <a:spcPts val="0"/>
              </a:spcBef>
              <a:spcAft>
                <a:spcPts val="0"/>
              </a:spcAft>
              <a:buSzPts val="2720"/>
              <a:buChar char="•"/>
            </a:pPr>
            <a:r>
              <a:rPr lang="en-US" sz="1100" u="sng">
                <a:solidFill>
                  <a:schemeClr val="hlink"/>
                </a:solidFill>
                <a:latin typeface="Arial"/>
                <a:ea typeface="Arial"/>
                <a:cs typeface="Arial"/>
                <a:sym typeface="Arial"/>
                <a:hlinkClick r:id="rId4"/>
              </a:rPr>
              <a:t>https://www.globalalliancepr.org/code-of-ethics</a:t>
            </a:r>
            <a:endParaRPr/>
          </a:p>
          <a:p>
            <a:pPr marL="342900" marR="50800" lvl="0" indent="-401320" algn="l" rtl="0">
              <a:spcBef>
                <a:spcPts val="0"/>
              </a:spcBef>
              <a:spcAft>
                <a:spcPts val="0"/>
              </a:spcAft>
              <a:buSzPts val="2720"/>
              <a:buChar char="•"/>
            </a:pPr>
            <a:r>
              <a:rPr lang="en-US" sz="1100" u="sng">
                <a:solidFill>
                  <a:schemeClr val="hlink"/>
                </a:solidFill>
                <a:latin typeface="Arial"/>
                <a:ea typeface="Arial"/>
                <a:cs typeface="Arial"/>
                <a:sym typeface="Arial"/>
                <a:hlinkClick r:id="rId5"/>
              </a:rPr>
              <a:t>https://www.iabc.com/about-us/purpose/code-of-ethics/</a:t>
            </a:r>
            <a:endParaRPr/>
          </a:p>
          <a:p>
            <a:pPr marL="342900" marR="50800" lvl="0" indent="-401320" algn="l" rtl="0">
              <a:spcBef>
                <a:spcPts val="0"/>
              </a:spcBef>
              <a:spcAft>
                <a:spcPts val="0"/>
              </a:spcAft>
              <a:buSzPts val="2720"/>
              <a:buChar char="•"/>
            </a:pPr>
            <a:r>
              <a:rPr lang="en-US" sz="1100" u="sng">
                <a:solidFill>
                  <a:schemeClr val="hlink"/>
                </a:solidFill>
                <a:latin typeface="Arial"/>
                <a:ea typeface="Arial"/>
                <a:cs typeface="Arial"/>
                <a:sym typeface="Arial"/>
                <a:hlinkClick r:id="rId6"/>
              </a:rPr>
              <a:t>https://www.ipra.org/member-services/code-of-conduct/</a:t>
            </a:r>
            <a:endParaRPr/>
          </a:p>
          <a:p>
            <a:pPr marL="342900" marR="50800" lvl="0" indent="-401320" algn="l" rtl="0">
              <a:spcBef>
                <a:spcPts val="0"/>
              </a:spcBef>
              <a:spcAft>
                <a:spcPts val="0"/>
              </a:spcAft>
              <a:buSzPts val="2720"/>
              <a:buChar char="•"/>
            </a:pPr>
            <a:r>
              <a:rPr lang="en-US" sz="1100" u="sng">
                <a:solidFill>
                  <a:schemeClr val="hlink"/>
                </a:solidFill>
                <a:latin typeface="Arial"/>
                <a:ea typeface="Arial"/>
                <a:cs typeface="Arial"/>
                <a:sym typeface="Arial"/>
                <a:hlinkClick r:id="rId7"/>
              </a:rPr>
              <a:t>https://www.prsa.org/about</a:t>
            </a:r>
            <a:endParaRPr sz="1100">
              <a:highlight>
                <a:srgbClr val="FFFFFF"/>
              </a:highlight>
            </a:endParaRPr>
          </a:p>
          <a:p>
            <a:pPr marL="342900" lvl="0" indent="-170180" algn="l" rtl="0">
              <a:lnSpc>
                <a:spcPct val="90000"/>
              </a:lnSpc>
              <a:spcBef>
                <a:spcPts val="544"/>
              </a:spcBef>
              <a:spcAft>
                <a:spcPts val="0"/>
              </a:spcAft>
              <a:buClr>
                <a:schemeClr val="dk1"/>
              </a:buClr>
              <a:buSzPts val="2720"/>
              <a:buNone/>
            </a:pPr>
            <a:endParaRPr sz="2720"/>
          </a:p>
          <a:p>
            <a:pPr marL="342900" lvl="0" indent="-170180" algn="l" rtl="0">
              <a:lnSpc>
                <a:spcPct val="90000"/>
              </a:lnSpc>
              <a:spcBef>
                <a:spcPts val="544"/>
              </a:spcBef>
              <a:spcAft>
                <a:spcPts val="0"/>
              </a:spcAft>
              <a:buClr>
                <a:schemeClr val="dk1"/>
              </a:buClr>
              <a:buSzPts val="2720"/>
              <a:buNone/>
            </a:pPr>
            <a:endParaRPr sz="272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4"/>
          <p:cNvSpPr/>
          <p:nvPr/>
        </p:nvSpPr>
        <p:spPr>
          <a:xfrm>
            <a:off x="1" y="281994"/>
            <a:ext cx="9144000" cy="523431"/>
          </a:xfrm>
          <a:prstGeom prst="rect">
            <a:avLst/>
          </a:prstGeom>
          <a:solidFill>
            <a:srgbClr val="0F406D"/>
          </a:soli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97" name="Google Shape;97;p14"/>
          <p:cNvPicPr preferRelativeResize="0"/>
          <p:nvPr/>
        </p:nvPicPr>
        <p:blipFill>
          <a:blip r:embed="rId3"/>
          <a:srcRect/>
          <a:stretch/>
        </p:blipFill>
        <p:spPr>
          <a:xfrm>
            <a:off x="255624" y="471598"/>
            <a:ext cx="1074779" cy="144222"/>
          </a:xfrm>
          <a:prstGeom prst="rect">
            <a:avLst/>
          </a:prstGeom>
          <a:noFill/>
          <a:ln>
            <a:noFill/>
          </a:ln>
        </p:spPr>
      </p:pic>
      <p:sp>
        <p:nvSpPr>
          <p:cNvPr id="98" name="Google Shape;98;p14"/>
          <p:cNvSpPr txBox="1"/>
          <p:nvPr/>
        </p:nvSpPr>
        <p:spPr>
          <a:xfrm>
            <a:off x="7135796" y="281994"/>
            <a:ext cx="1858911" cy="729471"/>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lt1"/>
              </a:buClr>
              <a:buSzPts val="1200"/>
              <a:buFont typeface="Arial"/>
              <a:buNone/>
            </a:pPr>
            <a:r>
              <a:rPr lang="en-US" sz="1200" b="0" i="0" u="none" strike="noStrike" cap="none">
                <a:solidFill>
                  <a:schemeClr val="lt1"/>
                </a:solidFill>
                <a:latin typeface="Calibri"/>
                <a:ea typeface="Calibri"/>
                <a:cs typeface="Calibri"/>
                <a:sym typeface="Calibri"/>
              </a:rPr>
              <a:t>Lesson One | Introduction</a:t>
            </a:r>
            <a:endParaRPr sz="1200" b="0" i="0" u="none" strike="noStrike" cap="none">
              <a:solidFill>
                <a:schemeClr val="lt1"/>
              </a:solidFill>
              <a:latin typeface="Calibri"/>
              <a:ea typeface="Calibri"/>
              <a:cs typeface="Calibri"/>
              <a:sym typeface="Calibri"/>
            </a:endParaRPr>
          </a:p>
        </p:txBody>
      </p:sp>
      <p:sp>
        <p:nvSpPr>
          <p:cNvPr id="99" name="Google Shape;99;p14"/>
          <p:cNvSpPr txBox="1">
            <a:spLocks noGrp="1"/>
          </p:cNvSpPr>
          <p:nvPr>
            <p:ph type="title"/>
          </p:nvPr>
        </p:nvSpPr>
        <p:spPr>
          <a:xfrm>
            <a:off x="457200" y="8461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a:t>Lesson Overview</a:t>
            </a:r>
            <a:endParaRPr/>
          </a:p>
        </p:txBody>
      </p:sp>
      <p:sp>
        <p:nvSpPr>
          <p:cNvPr id="100" name="Google Shape;100;p14"/>
          <p:cNvSpPr txBox="1">
            <a:spLocks noGrp="1"/>
          </p:cNvSpPr>
          <p:nvPr>
            <p:ph type="body" idx="1"/>
          </p:nvPr>
        </p:nvSpPr>
        <p:spPr>
          <a:xfrm>
            <a:off x="457200" y="2277602"/>
            <a:ext cx="8229600" cy="3688505"/>
          </a:xfrm>
          <a:prstGeom prst="rect">
            <a:avLst/>
          </a:prstGeom>
          <a:noFill/>
          <a:ln>
            <a:noFill/>
          </a:ln>
        </p:spPr>
        <p:txBody>
          <a:bodyPr spcFirstLastPara="1" wrap="square" lIns="91425" tIns="45700" rIns="91425" bIns="45700" anchor="t" anchorCtr="0">
            <a:noAutofit/>
          </a:bodyPr>
          <a:lstStyle/>
          <a:p>
            <a:pPr marL="342900" lvl="0" indent="-342900" algn="l" rtl="0">
              <a:spcBef>
                <a:spcPts val="640"/>
              </a:spcBef>
              <a:spcAft>
                <a:spcPts val="0"/>
              </a:spcAft>
              <a:buClr>
                <a:schemeClr val="dk1"/>
              </a:buClr>
              <a:buSzPts val="3200"/>
              <a:buChar char="•"/>
            </a:pPr>
            <a:r>
              <a:rPr lang="en-US"/>
              <a:t>Origins of diversity in PR</a:t>
            </a:r>
            <a:endParaRPr/>
          </a:p>
          <a:p>
            <a:pPr marL="342900" lvl="0" indent="-342900" algn="l" rtl="0">
              <a:spcBef>
                <a:spcPts val="640"/>
              </a:spcBef>
              <a:spcAft>
                <a:spcPts val="0"/>
              </a:spcAft>
              <a:buClr>
                <a:schemeClr val="dk1"/>
              </a:buClr>
              <a:buSzPts val="3200"/>
              <a:buChar char="•"/>
            </a:pPr>
            <a:r>
              <a:rPr lang="en-US"/>
              <a:t>Defining diversity</a:t>
            </a:r>
            <a:endParaRPr/>
          </a:p>
          <a:p>
            <a:pPr marL="342900" lvl="0" indent="-342900" algn="l" rtl="0">
              <a:spcBef>
                <a:spcPts val="640"/>
              </a:spcBef>
              <a:spcAft>
                <a:spcPts val="0"/>
              </a:spcAft>
              <a:buClr>
                <a:schemeClr val="dk1"/>
              </a:buClr>
              <a:buSzPts val="3200"/>
              <a:buChar char="•"/>
            </a:pPr>
            <a:r>
              <a:rPr lang="en-US"/>
              <a:t>Diversity and ethics</a:t>
            </a:r>
            <a:endParaRPr/>
          </a:p>
          <a:p>
            <a:pPr marL="342900" lvl="0" indent="-342900" algn="l" rtl="0">
              <a:spcBef>
                <a:spcPts val="640"/>
              </a:spcBef>
              <a:spcAft>
                <a:spcPts val="0"/>
              </a:spcAft>
              <a:buClr>
                <a:schemeClr val="dk1"/>
              </a:buClr>
              <a:buSzPts val="3200"/>
              <a:buChar char="•"/>
            </a:pPr>
            <a:r>
              <a:rPr lang="en-US"/>
              <a:t>Theoretical perspective</a:t>
            </a:r>
            <a:endParaRPr/>
          </a:p>
          <a:p>
            <a:pPr marL="342900" lvl="0" indent="-342900" algn="l" rtl="0">
              <a:spcBef>
                <a:spcPts val="640"/>
              </a:spcBef>
              <a:spcAft>
                <a:spcPts val="0"/>
              </a:spcAft>
              <a:buClr>
                <a:schemeClr val="dk1"/>
              </a:buClr>
              <a:buSzPts val="3200"/>
              <a:buChar char="•"/>
            </a:pPr>
            <a:r>
              <a:rPr lang="en-US"/>
              <a:t>Local and global approaches</a:t>
            </a:r>
            <a:endParaRPr/>
          </a:p>
          <a:p>
            <a:pPr marL="342900" lvl="0" indent="0" algn="l" rtl="0">
              <a:spcBef>
                <a:spcPts val="64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5"/>
          <p:cNvSpPr txBox="1">
            <a:spLocks noGrp="1"/>
          </p:cNvSpPr>
          <p:nvPr>
            <p:ph type="title"/>
          </p:nvPr>
        </p:nvSpPr>
        <p:spPr>
          <a:xfrm>
            <a:off x="489575" y="515988"/>
            <a:ext cx="8229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a:t>Origins of Diversity in PR</a:t>
            </a:r>
            <a:endParaRPr/>
          </a:p>
        </p:txBody>
      </p:sp>
      <p:sp>
        <p:nvSpPr>
          <p:cNvPr id="107" name="Google Shape;107;p15"/>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457200" lvl="0" indent="-425450" algn="l" rtl="0">
              <a:lnSpc>
                <a:spcPct val="115000"/>
              </a:lnSpc>
              <a:spcBef>
                <a:spcPts val="0"/>
              </a:spcBef>
              <a:spcAft>
                <a:spcPts val="0"/>
              </a:spcAft>
              <a:buSzPts val="3100"/>
              <a:buChar char="•"/>
            </a:pPr>
            <a:r>
              <a:rPr lang="en-US" sz="3100"/>
              <a:t>Excellence theory (Grunig et al., 1992) linked diversity in public relations to </a:t>
            </a:r>
            <a:r>
              <a:rPr lang="en-US" sz="3100" b="1"/>
              <a:t>requisite variety </a:t>
            </a:r>
            <a:r>
              <a:rPr lang="en-US" sz="3100"/>
              <a:t>(Weick, 1979).</a:t>
            </a:r>
            <a:endParaRPr sz="3100"/>
          </a:p>
          <a:p>
            <a:pPr marL="457200" lvl="0" indent="-425450" algn="l" rtl="0">
              <a:lnSpc>
                <a:spcPct val="115000"/>
              </a:lnSpc>
              <a:spcBef>
                <a:spcPts val="0"/>
              </a:spcBef>
              <a:spcAft>
                <a:spcPts val="0"/>
              </a:spcAft>
              <a:buSzPts val="3100"/>
              <a:buChar char="•"/>
            </a:pPr>
            <a:r>
              <a:rPr lang="en-US" sz="3100" b="1"/>
              <a:t>Requisite variety</a:t>
            </a:r>
            <a:r>
              <a:rPr lang="en-US" sz="3100"/>
              <a:t> refers to how an organization must be diverse internally to build effective strategic relationships externally. </a:t>
            </a:r>
            <a:endParaRPr sz="3100"/>
          </a:p>
          <a:p>
            <a:pPr marL="0" lvl="0" indent="0" algn="l" rtl="0">
              <a:spcBef>
                <a:spcPts val="360"/>
              </a:spcBef>
              <a:spcAft>
                <a:spcPts val="0"/>
              </a:spcAft>
              <a:buNone/>
            </a:pPr>
            <a:endParaRPr/>
          </a:p>
        </p:txBody>
      </p:sp>
      <p:sp>
        <p:nvSpPr>
          <p:cNvPr id="108" name="Google Shape;108;p15"/>
          <p:cNvSpPr/>
          <p:nvPr/>
        </p:nvSpPr>
        <p:spPr>
          <a:xfrm>
            <a:off x="1" y="-7469"/>
            <a:ext cx="9144000" cy="523500"/>
          </a:xfrm>
          <a:prstGeom prst="rect">
            <a:avLst/>
          </a:prstGeom>
          <a:solidFill>
            <a:srgbClr val="0F406D"/>
          </a:solidFill>
          <a:ln w="9525" cap="flat" cmpd="sng">
            <a:solidFill>
              <a:srgbClr val="4A7DBA"/>
            </a:solidFill>
            <a:prstDash val="solid"/>
            <a:round/>
            <a:headEnd type="none" w="sm" len="sm"/>
            <a:tailEnd type="none" w="sm" len="sm"/>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09" name="Google Shape;109;p15"/>
          <p:cNvPicPr preferRelativeResize="0"/>
          <p:nvPr/>
        </p:nvPicPr>
        <p:blipFill>
          <a:blip r:embed="rId3"/>
          <a:srcRect/>
          <a:stretch/>
        </p:blipFill>
        <p:spPr>
          <a:xfrm>
            <a:off x="255624" y="182173"/>
            <a:ext cx="1074778" cy="144222"/>
          </a:xfrm>
          <a:prstGeom prst="rect">
            <a:avLst/>
          </a:prstGeom>
          <a:noFill/>
          <a:ln>
            <a:noFill/>
          </a:ln>
        </p:spPr>
      </p:pic>
      <p:sp>
        <p:nvSpPr>
          <p:cNvPr id="110" name="Google Shape;110;p15"/>
          <p:cNvSpPr txBox="1"/>
          <p:nvPr/>
        </p:nvSpPr>
        <p:spPr>
          <a:xfrm>
            <a:off x="7135796" y="-7431"/>
            <a:ext cx="1858800" cy="729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lt1"/>
              </a:buClr>
              <a:buSzPts val="1200"/>
              <a:buFont typeface="Arial"/>
              <a:buNone/>
            </a:pPr>
            <a:r>
              <a:rPr lang="en-US" sz="1200" b="0" i="0" u="none" strike="noStrike" cap="none">
                <a:solidFill>
                  <a:schemeClr val="lt1"/>
                </a:solidFill>
                <a:latin typeface="Calibri"/>
                <a:ea typeface="Calibri"/>
                <a:cs typeface="Calibri"/>
                <a:sym typeface="Calibri"/>
              </a:rPr>
              <a:t>Lesson One | Introduction</a:t>
            </a:r>
            <a:endParaRPr sz="1200" b="0" i="0" u="none" strike="noStrike" cap="non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6"/>
          <p:cNvSpPr/>
          <p:nvPr/>
        </p:nvSpPr>
        <p:spPr>
          <a:xfrm>
            <a:off x="1" y="281994"/>
            <a:ext cx="9144000" cy="523431"/>
          </a:xfrm>
          <a:prstGeom prst="rect">
            <a:avLst/>
          </a:prstGeom>
          <a:solidFill>
            <a:srgbClr val="0F406D"/>
          </a:soli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16" name="Google Shape;116;p16"/>
          <p:cNvPicPr preferRelativeResize="0"/>
          <p:nvPr/>
        </p:nvPicPr>
        <p:blipFill>
          <a:blip r:embed="rId3"/>
          <a:srcRect/>
          <a:stretch/>
        </p:blipFill>
        <p:spPr>
          <a:xfrm>
            <a:off x="255624" y="471598"/>
            <a:ext cx="1074779" cy="144222"/>
          </a:xfrm>
          <a:prstGeom prst="rect">
            <a:avLst/>
          </a:prstGeom>
          <a:noFill/>
          <a:ln>
            <a:noFill/>
          </a:ln>
        </p:spPr>
      </p:pic>
      <p:sp>
        <p:nvSpPr>
          <p:cNvPr id="117" name="Google Shape;117;p16"/>
          <p:cNvSpPr txBox="1"/>
          <p:nvPr/>
        </p:nvSpPr>
        <p:spPr>
          <a:xfrm>
            <a:off x="7135796" y="281994"/>
            <a:ext cx="1858911" cy="729471"/>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lt1"/>
              </a:buClr>
              <a:buSzPts val="1200"/>
              <a:buFont typeface="Arial"/>
              <a:buNone/>
            </a:pPr>
            <a:r>
              <a:rPr lang="en-US" sz="1200" b="0" i="0" u="none" strike="noStrike" cap="none">
                <a:solidFill>
                  <a:schemeClr val="lt1"/>
                </a:solidFill>
                <a:latin typeface="Calibri"/>
                <a:ea typeface="Calibri"/>
                <a:cs typeface="Calibri"/>
                <a:sym typeface="Calibri"/>
              </a:rPr>
              <a:t>Lesson One | Introduction</a:t>
            </a:r>
            <a:endParaRPr sz="1200" b="0" i="0" u="none" strike="noStrike" cap="none">
              <a:solidFill>
                <a:schemeClr val="lt1"/>
              </a:solidFill>
              <a:latin typeface="Calibri"/>
              <a:ea typeface="Calibri"/>
              <a:cs typeface="Calibri"/>
              <a:sym typeface="Calibri"/>
            </a:endParaRPr>
          </a:p>
        </p:txBody>
      </p:sp>
      <p:sp>
        <p:nvSpPr>
          <p:cNvPr id="118" name="Google Shape;118;p16"/>
          <p:cNvSpPr txBox="1">
            <a:spLocks noGrp="1"/>
          </p:cNvSpPr>
          <p:nvPr>
            <p:ph type="title"/>
          </p:nvPr>
        </p:nvSpPr>
        <p:spPr>
          <a:xfrm>
            <a:off x="457200" y="8461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a:t>Defining Diversity</a:t>
            </a:r>
            <a:endParaRPr/>
          </a:p>
        </p:txBody>
      </p:sp>
      <p:sp>
        <p:nvSpPr>
          <p:cNvPr id="119" name="Google Shape;119;p16"/>
          <p:cNvSpPr txBox="1">
            <a:spLocks noGrp="1"/>
          </p:cNvSpPr>
          <p:nvPr>
            <p:ph type="body" idx="1"/>
          </p:nvPr>
        </p:nvSpPr>
        <p:spPr>
          <a:xfrm>
            <a:off x="457200" y="1989152"/>
            <a:ext cx="8229600" cy="3688500"/>
          </a:xfrm>
          <a:prstGeom prst="rect">
            <a:avLst/>
          </a:prstGeom>
          <a:noFill/>
          <a:ln>
            <a:noFill/>
          </a:ln>
        </p:spPr>
        <p:txBody>
          <a:bodyPr spcFirstLastPara="1" wrap="square" lIns="91425" tIns="45700" rIns="91425" bIns="45700" anchor="t" anchorCtr="0">
            <a:noAutofit/>
          </a:bodyPr>
          <a:lstStyle/>
          <a:p>
            <a:pPr marL="342900" lvl="0" indent="-342900" algn="l" rtl="0">
              <a:spcBef>
                <a:spcPts val="640"/>
              </a:spcBef>
              <a:spcAft>
                <a:spcPts val="0"/>
              </a:spcAft>
              <a:buClr>
                <a:schemeClr val="dk1"/>
              </a:buClr>
              <a:buSzPts val="3200"/>
              <a:buChar char="•"/>
            </a:pPr>
            <a:r>
              <a:rPr lang="en-US" b="1"/>
              <a:t>Primary dimensions:</a:t>
            </a:r>
            <a:r>
              <a:rPr lang="en-US"/>
              <a:t> age, race, sexual orientation, gender, ethnicity, and physical abilities/qualities</a:t>
            </a:r>
            <a:endParaRPr/>
          </a:p>
          <a:p>
            <a:pPr marL="342900" lvl="0" indent="-342900" algn="l" rtl="0">
              <a:spcBef>
                <a:spcPts val="640"/>
              </a:spcBef>
              <a:spcAft>
                <a:spcPts val="0"/>
              </a:spcAft>
              <a:buClr>
                <a:schemeClr val="dk1"/>
              </a:buClr>
              <a:buSzPts val="3200"/>
              <a:buChar char="•"/>
            </a:pPr>
            <a:r>
              <a:rPr lang="en-US" b="1"/>
              <a:t>Secondary dimensions:</a:t>
            </a:r>
            <a:r>
              <a:rPr lang="en-US"/>
              <a:t> </a:t>
            </a:r>
            <a:r>
              <a:rPr lang="en-US" sz="3000"/>
              <a:t>class, language, income, marital status, parental status, hobbies, interests, geography, values, religion, and military experience </a:t>
            </a:r>
            <a:endParaRPr sz="3000"/>
          </a:p>
          <a:p>
            <a:pPr marL="342900" lvl="0" indent="-330200" algn="l" rtl="0">
              <a:spcBef>
                <a:spcPts val="640"/>
              </a:spcBef>
              <a:spcAft>
                <a:spcPts val="0"/>
              </a:spcAft>
              <a:buSzPts val="3000"/>
              <a:buChar char="•"/>
            </a:pPr>
            <a:r>
              <a:rPr lang="en-US" sz="3000" b="1"/>
              <a:t>Other dimensions:</a:t>
            </a:r>
            <a:r>
              <a:rPr lang="en-US" sz="3000"/>
              <a:t> avowed (how we see ourselves), affirmed (how others see us)</a:t>
            </a:r>
            <a:endParaRPr sz="3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7"/>
          <p:cNvSpPr/>
          <p:nvPr/>
        </p:nvSpPr>
        <p:spPr>
          <a:xfrm>
            <a:off x="1" y="0"/>
            <a:ext cx="9144000" cy="6858000"/>
          </a:xfrm>
          <a:prstGeom prst="rect">
            <a:avLst/>
          </a:prstGeom>
          <a:solidFill>
            <a:srgbClr val="0F406D"/>
          </a:soli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25" name="Google Shape;125;p17"/>
          <p:cNvPicPr preferRelativeResize="0"/>
          <p:nvPr/>
        </p:nvPicPr>
        <p:blipFill>
          <a:blip r:embed="rId3"/>
          <a:srcRect/>
          <a:stretch/>
        </p:blipFill>
        <p:spPr>
          <a:xfrm>
            <a:off x="255624" y="471598"/>
            <a:ext cx="1074779" cy="144222"/>
          </a:xfrm>
          <a:prstGeom prst="rect">
            <a:avLst/>
          </a:prstGeom>
          <a:noFill/>
          <a:ln>
            <a:noFill/>
          </a:ln>
        </p:spPr>
      </p:pic>
      <p:sp>
        <p:nvSpPr>
          <p:cNvPr id="126" name="Google Shape;126;p17"/>
          <p:cNvSpPr txBox="1"/>
          <p:nvPr/>
        </p:nvSpPr>
        <p:spPr>
          <a:xfrm>
            <a:off x="7135796" y="281994"/>
            <a:ext cx="1858911" cy="729471"/>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lt1"/>
              </a:buClr>
              <a:buSzPts val="1200"/>
              <a:buFont typeface="Arial"/>
              <a:buNone/>
            </a:pPr>
            <a:r>
              <a:rPr lang="en-US" sz="1200" b="0" i="0" u="none" strike="noStrike" cap="none">
                <a:solidFill>
                  <a:schemeClr val="lt1"/>
                </a:solidFill>
                <a:latin typeface="Calibri"/>
                <a:ea typeface="Calibri"/>
                <a:cs typeface="Calibri"/>
                <a:sym typeface="Calibri"/>
              </a:rPr>
              <a:t>Lesson One | Introduction</a:t>
            </a:r>
            <a:endParaRPr sz="1200" b="0" i="0" u="none" strike="noStrike" cap="none">
              <a:solidFill>
                <a:schemeClr val="lt1"/>
              </a:solidFill>
              <a:latin typeface="Calibri"/>
              <a:ea typeface="Calibri"/>
              <a:cs typeface="Calibri"/>
              <a:sym typeface="Calibri"/>
            </a:endParaRPr>
          </a:p>
        </p:txBody>
      </p:sp>
      <p:sp>
        <p:nvSpPr>
          <p:cNvPr id="127" name="Google Shape;127;p17"/>
          <p:cNvSpPr txBox="1">
            <a:spLocks noGrp="1"/>
          </p:cNvSpPr>
          <p:nvPr>
            <p:ph type="title"/>
          </p:nvPr>
        </p:nvSpPr>
        <p:spPr>
          <a:xfrm>
            <a:off x="457200" y="8461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FFFF"/>
              </a:buClr>
              <a:buSzPts val="4400"/>
              <a:buFont typeface="Calibri"/>
              <a:buNone/>
            </a:pPr>
            <a:r>
              <a:rPr lang="en-US" b="1">
                <a:solidFill>
                  <a:srgbClr val="FFFFFF"/>
                </a:solidFill>
              </a:rPr>
              <a:t>Discussion Question One</a:t>
            </a:r>
            <a:endParaRPr b="1">
              <a:solidFill>
                <a:srgbClr val="FFFFFF"/>
              </a:solidFill>
            </a:endParaRPr>
          </a:p>
        </p:txBody>
      </p:sp>
      <p:sp>
        <p:nvSpPr>
          <p:cNvPr id="128" name="Google Shape;128;p17"/>
          <p:cNvSpPr txBox="1">
            <a:spLocks noGrp="1"/>
          </p:cNvSpPr>
          <p:nvPr>
            <p:ph type="body" idx="1"/>
          </p:nvPr>
        </p:nvSpPr>
        <p:spPr>
          <a:xfrm>
            <a:off x="457200" y="2176823"/>
            <a:ext cx="8229600" cy="394934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FFFF"/>
              </a:buClr>
              <a:buSzPts val="4000"/>
              <a:buNone/>
            </a:pPr>
            <a:r>
              <a:rPr lang="en-US" sz="4000">
                <a:solidFill>
                  <a:srgbClr val="FFFFFF"/>
                </a:solidFill>
              </a:rPr>
              <a:t>What are some examples of recent public relations campaigns that focus on one aspect of primary, secondary or other dimensions of diversity?</a:t>
            </a:r>
            <a:endParaRPr sz="40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8"/>
          <p:cNvSpPr/>
          <p:nvPr/>
        </p:nvSpPr>
        <p:spPr>
          <a:xfrm>
            <a:off x="1" y="281994"/>
            <a:ext cx="9144000" cy="523431"/>
          </a:xfrm>
          <a:prstGeom prst="rect">
            <a:avLst/>
          </a:prstGeom>
          <a:solidFill>
            <a:srgbClr val="0F406D"/>
          </a:soli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35" name="Google Shape;135;p18"/>
          <p:cNvPicPr preferRelativeResize="0"/>
          <p:nvPr/>
        </p:nvPicPr>
        <p:blipFill>
          <a:blip r:embed="rId3"/>
          <a:srcRect/>
          <a:stretch/>
        </p:blipFill>
        <p:spPr>
          <a:xfrm>
            <a:off x="255624" y="471598"/>
            <a:ext cx="1074779" cy="144222"/>
          </a:xfrm>
          <a:prstGeom prst="rect">
            <a:avLst/>
          </a:prstGeom>
          <a:noFill/>
          <a:ln>
            <a:noFill/>
          </a:ln>
        </p:spPr>
      </p:pic>
      <p:sp>
        <p:nvSpPr>
          <p:cNvPr id="136" name="Google Shape;136;p18"/>
          <p:cNvSpPr txBox="1"/>
          <p:nvPr/>
        </p:nvSpPr>
        <p:spPr>
          <a:xfrm>
            <a:off x="7135796" y="281994"/>
            <a:ext cx="1858911" cy="729471"/>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lt1"/>
              </a:buClr>
              <a:buSzPts val="1200"/>
              <a:buFont typeface="Arial"/>
              <a:buNone/>
            </a:pPr>
            <a:r>
              <a:rPr lang="en-US" sz="1200" b="0" i="0" u="none" strike="noStrike" cap="none">
                <a:solidFill>
                  <a:schemeClr val="lt1"/>
                </a:solidFill>
                <a:latin typeface="Calibri"/>
                <a:ea typeface="Calibri"/>
                <a:cs typeface="Calibri"/>
                <a:sym typeface="Calibri"/>
              </a:rPr>
              <a:t>Lesson One | Introduction</a:t>
            </a:r>
            <a:endParaRPr sz="1200" b="0" i="0" u="none" strike="noStrike" cap="none">
              <a:solidFill>
                <a:schemeClr val="lt1"/>
              </a:solidFill>
              <a:latin typeface="Calibri"/>
              <a:ea typeface="Calibri"/>
              <a:cs typeface="Calibri"/>
              <a:sym typeface="Calibri"/>
            </a:endParaRPr>
          </a:p>
        </p:txBody>
      </p:sp>
      <p:sp>
        <p:nvSpPr>
          <p:cNvPr id="137" name="Google Shape;137;p18"/>
          <p:cNvSpPr txBox="1">
            <a:spLocks noGrp="1"/>
          </p:cNvSpPr>
          <p:nvPr>
            <p:ph type="title"/>
          </p:nvPr>
        </p:nvSpPr>
        <p:spPr>
          <a:xfrm>
            <a:off x="457200" y="8461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a:t>Diversity and Ethics</a:t>
            </a:r>
            <a:endParaRPr/>
          </a:p>
        </p:txBody>
      </p:sp>
      <p:sp>
        <p:nvSpPr>
          <p:cNvPr id="138" name="Google Shape;138;p18"/>
          <p:cNvSpPr txBox="1">
            <a:spLocks noGrp="1"/>
          </p:cNvSpPr>
          <p:nvPr>
            <p:ph type="body" idx="1"/>
          </p:nvPr>
        </p:nvSpPr>
        <p:spPr>
          <a:xfrm>
            <a:off x="457200" y="1918077"/>
            <a:ext cx="8229600" cy="3688500"/>
          </a:xfrm>
          <a:prstGeom prst="rect">
            <a:avLst/>
          </a:prstGeom>
          <a:noFill/>
          <a:ln>
            <a:noFill/>
          </a:ln>
        </p:spPr>
        <p:txBody>
          <a:bodyPr spcFirstLastPara="1" wrap="square" lIns="91425" tIns="45700" rIns="91425" bIns="45700" anchor="t" anchorCtr="0">
            <a:noAutofit/>
          </a:bodyPr>
          <a:lstStyle/>
          <a:p>
            <a:pPr marL="342900" lvl="0" indent="-469900" algn="l" rtl="0">
              <a:lnSpc>
                <a:spcPct val="115000"/>
              </a:lnSpc>
              <a:spcBef>
                <a:spcPts val="0"/>
              </a:spcBef>
              <a:spcAft>
                <a:spcPts val="0"/>
              </a:spcAft>
              <a:buSzPts val="3800"/>
              <a:buFont typeface="Calibri"/>
              <a:buChar char="•"/>
            </a:pPr>
            <a:r>
              <a:rPr lang="en-US" sz="2500" b="1" dirty="0"/>
              <a:t>IABC: </a:t>
            </a:r>
            <a:r>
              <a:rPr lang="en-US" sz="2500" dirty="0"/>
              <a:t>“</a:t>
            </a:r>
            <a:r>
              <a:rPr lang="en-US" sz="2500" dirty="0">
                <a:highlight>
                  <a:srgbClr val="FFFFFF"/>
                </a:highlight>
              </a:rPr>
              <a:t>I am sensitive to others </a:t>
            </a:r>
            <a:r>
              <a:rPr lang="en-US" sz="2500" dirty="0">
                <a:solidFill>
                  <a:srgbClr val="4A7DBA"/>
                </a:solidFill>
                <a:highlight>
                  <a:srgbClr val="FFFFFF"/>
                </a:highlight>
              </a:rPr>
              <a:t>cultural</a:t>
            </a:r>
            <a:r>
              <a:rPr lang="en-US" sz="2500" dirty="0">
                <a:highlight>
                  <a:srgbClr val="FFFFFF"/>
                </a:highlight>
              </a:rPr>
              <a:t> values and beliefs.”</a:t>
            </a:r>
            <a:endParaRPr sz="2500" dirty="0"/>
          </a:p>
          <a:p>
            <a:pPr marL="342900" lvl="0" indent="-469900" algn="l" rtl="0">
              <a:lnSpc>
                <a:spcPct val="115000"/>
              </a:lnSpc>
              <a:spcBef>
                <a:spcPts val="0"/>
              </a:spcBef>
              <a:spcAft>
                <a:spcPts val="0"/>
              </a:spcAft>
              <a:buSzPts val="3800"/>
              <a:buFont typeface="Calibri"/>
              <a:buChar char="•"/>
            </a:pPr>
            <a:r>
              <a:rPr lang="en-US" sz="2500" b="1" dirty="0">
                <a:highlight>
                  <a:srgbClr val="FFFFFF"/>
                </a:highlight>
              </a:rPr>
              <a:t>Global Alliance: </a:t>
            </a:r>
            <a:r>
              <a:rPr lang="en-US" sz="2500" dirty="0">
                <a:highlight>
                  <a:srgbClr val="FFFFFF"/>
                </a:highlight>
              </a:rPr>
              <a:t>“</a:t>
            </a:r>
            <a:r>
              <a:rPr lang="en-US" sz="2500" dirty="0">
                <a:highlight>
                  <a:srgbClr val="FCFCFC"/>
                </a:highlight>
              </a:rPr>
              <a:t>Obeying laws and respect </a:t>
            </a:r>
            <a:r>
              <a:rPr lang="en-US" sz="2500" dirty="0">
                <a:solidFill>
                  <a:srgbClr val="4A7DBA"/>
                </a:solidFill>
                <a:highlight>
                  <a:srgbClr val="FCFCFC"/>
                </a:highlight>
              </a:rPr>
              <a:t>diversity </a:t>
            </a:r>
            <a:r>
              <a:rPr lang="en-US" sz="2500" dirty="0">
                <a:highlight>
                  <a:srgbClr val="FCFCFC"/>
                </a:highlight>
              </a:rPr>
              <a:t>and local customs.”</a:t>
            </a:r>
            <a:endParaRPr sz="2500" dirty="0">
              <a:highlight>
                <a:srgbClr val="FCFCFC"/>
              </a:highlight>
            </a:endParaRPr>
          </a:p>
          <a:p>
            <a:pPr marL="342900" lvl="0" indent="-469900" algn="l" rtl="0">
              <a:lnSpc>
                <a:spcPct val="115000"/>
              </a:lnSpc>
              <a:spcBef>
                <a:spcPts val="0"/>
              </a:spcBef>
              <a:spcAft>
                <a:spcPts val="0"/>
              </a:spcAft>
              <a:buSzPts val="3800"/>
              <a:buFont typeface="Calibri"/>
              <a:buChar char="•"/>
            </a:pPr>
            <a:r>
              <a:rPr lang="en-US" sz="2500" b="1" dirty="0">
                <a:highlight>
                  <a:srgbClr val="FCFCFC"/>
                </a:highlight>
              </a:rPr>
              <a:t>IPRA:</a:t>
            </a:r>
            <a:r>
              <a:rPr lang="en-US" sz="2500" b="1" dirty="0"/>
              <a:t> </a:t>
            </a:r>
            <a:r>
              <a:rPr lang="en-US" sz="2500" dirty="0"/>
              <a:t>“Dialogue: Seek to establish the moral, </a:t>
            </a:r>
            <a:r>
              <a:rPr lang="en-US" sz="2500" dirty="0">
                <a:solidFill>
                  <a:schemeClr val="accent1"/>
                </a:solidFill>
              </a:rPr>
              <a:t>cultural</a:t>
            </a:r>
            <a:r>
              <a:rPr lang="en-US" sz="2500" dirty="0"/>
              <a:t> and intellectual conditions for dialogue, and </a:t>
            </a:r>
            <a:r>
              <a:rPr lang="en-US" sz="2500" dirty="0" err="1"/>
              <a:t>recognise</a:t>
            </a:r>
            <a:r>
              <a:rPr lang="en-US" sz="2500" dirty="0"/>
              <a:t> the rights of all parties involved to state their case and express their views.”</a:t>
            </a:r>
            <a:endParaRPr sz="2500" dirty="0"/>
          </a:p>
          <a:p>
            <a:pPr marL="342900" lvl="0" indent="-469900" algn="l" rtl="0">
              <a:lnSpc>
                <a:spcPct val="115000"/>
              </a:lnSpc>
              <a:spcBef>
                <a:spcPts val="0"/>
              </a:spcBef>
              <a:spcAft>
                <a:spcPts val="0"/>
              </a:spcAft>
              <a:buSzPts val="3800"/>
              <a:buFont typeface="Calibri"/>
              <a:buChar char="•"/>
            </a:pPr>
            <a:r>
              <a:rPr lang="en-US" sz="2500" b="1" dirty="0"/>
              <a:t>PRSA: </a:t>
            </a:r>
            <a:r>
              <a:rPr lang="en-US" sz="2500" dirty="0"/>
              <a:t>“</a:t>
            </a:r>
            <a:r>
              <a:rPr lang="en-US" sz="2500" dirty="0">
                <a:highlight>
                  <a:srgbClr val="FFFFFF"/>
                </a:highlight>
              </a:rPr>
              <a:t>We respect all opinions and support the right of free expression.”</a:t>
            </a:r>
            <a:endParaRPr sz="2500" dirty="0">
              <a:highlight>
                <a:srgbClr val="FFFFFF"/>
              </a:highlight>
            </a:endParaRPr>
          </a:p>
          <a:p>
            <a:pPr marL="342900" lvl="0" indent="0" algn="l" rtl="0">
              <a:spcBef>
                <a:spcPts val="640"/>
              </a:spcBef>
              <a:spcAft>
                <a:spcPts val="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9"/>
          <p:cNvSpPr/>
          <p:nvPr/>
        </p:nvSpPr>
        <p:spPr>
          <a:xfrm>
            <a:off x="1" y="0"/>
            <a:ext cx="9144000" cy="6858000"/>
          </a:xfrm>
          <a:prstGeom prst="rect">
            <a:avLst/>
          </a:prstGeom>
          <a:solidFill>
            <a:srgbClr val="0F406D"/>
          </a:soli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44" name="Google Shape;144;p19"/>
          <p:cNvPicPr preferRelativeResize="0"/>
          <p:nvPr/>
        </p:nvPicPr>
        <p:blipFill>
          <a:blip r:embed="rId3"/>
          <a:srcRect/>
          <a:stretch/>
        </p:blipFill>
        <p:spPr>
          <a:xfrm>
            <a:off x="255624" y="471598"/>
            <a:ext cx="1074779" cy="144222"/>
          </a:xfrm>
          <a:prstGeom prst="rect">
            <a:avLst/>
          </a:prstGeom>
          <a:noFill/>
          <a:ln>
            <a:noFill/>
          </a:ln>
        </p:spPr>
      </p:pic>
      <p:sp>
        <p:nvSpPr>
          <p:cNvPr id="145" name="Google Shape;145;p19"/>
          <p:cNvSpPr txBox="1"/>
          <p:nvPr/>
        </p:nvSpPr>
        <p:spPr>
          <a:xfrm>
            <a:off x="7135796" y="281994"/>
            <a:ext cx="1858911" cy="729471"/>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lt1"/>
              </a:buClr>
              <a:buSzPts val="1200"/>
              <a:buFont typeface="Arial"/>
              <a:buNone/>
            </a:pPr>
            <a:r>
              <a:rPr lang="en-US" sz="1200" b="0" i="0" u="none" strike="noStrike" cap="none">
                <a:solidFill>
                  <a:schemeClr val="lt1"/>
                </a:solidFill>
                <a:latin typeface="Calibri"/>
                <a:ea typeface="Calibri"/>
                <a:cs typeface="Calibri"/>
                <a:sym typeface="Calibri"/>
              </a:rPr>
              <a:t>Lesson One | Introduction</a:t>
            </a:r>
            <a:endParaRPr sz="1200" b="0" i="0" u="none" strike="noStrike" cap="none">
              <a:solidFill>
                <a:schemeClr val="lt1"/>
              </a:solidFill>
              <a:latin typeface="Calibri"/>
              <a:ea typeface="Calibri"/>
              <a:cs typeface="Calibri"/>
              <a:sym typeface="Calibri"/>
            </a:endParaRPr>
          </a:p>
        </p:txBody>
      </p:sp>
      <p:sp>
        <p:nvSpPr>
          <p:cNvPr id="146" name="Google Shape;146;p19"/>
          <p:cNvSpPr txBox="1">
            <a:spLocks noGrp="1"/>
          </p:cNvSpPr>
          <p:nvPr>
            <p:ph type="title"/>
          </p:nvPr>
        </p:nvSpPr>
        <p:spPr>
          <a:xfrm>
            <a:off x="457200" y="8461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FFFF"/>
              </a:buClr>
              <a:buSzPts val="4400"/>
              <a:buFont typeface="Calibri"/>
              <a:buNone/>
            </a:pPr>
            <a:r>
              <a:rPr lang="en-US">
                <a:solidFill>
                  <a:srgbClr val="FFFFFF"/>
                </a:solidFill>
              </a:rPr>
              <a:t>Discussion Question Two</a:t>
            </a:r>
            <a:endParaRPr>
              <a:solidFill>
                <a:srgbClr val="FFFFFF"/>
              </a:solidFill>
            </a:endParaRPr>
          </a:p>
        </p:txBody>
      </p:sp>
      <p:sp>
        <p:nvSpPr>
          <p:cNvPr id="147" name="Google Shape;147;p19"/>
          <p:cNvSpPr txBox="1">
            <a:spLocks noGrp="1"/>
          </p:cNvSpPr>
          <p:nvPr>
            <p:ph type="body" idx="1"/>
          </p:nvPr>
        </p:nvSpPr>
        <p:spPr>
          <a:xfrm>
            <a:off x="457200" y="2277602"/>
            <a:ext cx="8229600" cy="368850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FFFF"/>
              </a:buClr>
              <a:buSzPts val="4000"/>
              <a:buNone/>
            </a:pPr>
            <a:r>
              <a:rPr lang="en-US" sz="4000">
                <a:solidFill>
                  <a:srgbClr val="FFFFFF"/>
                </a:solidFill>
              </a:rPr>
              <a:t>Why do you think the Public Relations Society of America does not include specific references to diversity or cultural differences in its Code of Ethics?</a:t>
            </a:r>
            <a:endParaRPr sz="40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0"/>
          <p:cNvSpPr/>
          <p:nvPr/>
        </p:nvSpPr>
        <p:spPr>
          <a:xfrm>
            <a:off x="1" y="281956"/>
            <a:ext cx="9144000" cy="523500"/>
          </a:xfrm>
          <a:prstGeom prst="rect">
            <a:avLst/>
          </a:prstGeom>
          <a:solidFill>
            <a:srgbClr val="0F406D"/>
          </a:solidFill>
          <a:ln w="9525" cap="flat" cmpd="sng">
            <a:solidFill>
              <a:srgbClr val="4A7DBA"/>
            </a:solidFill>
            <a:prstDash val="solid"/>
            <a:round/>
            <a:headEnd type="none" w="sm" len="sm"/>
            <a:tailEnd type="none" w="sm" len="sm"/>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4" name="Google Shape;154;p20"/>
          <p:cNvPicPr preferRelativeResize="0"/>
          <p:nvPr/>
        </p:nvPicPr>
        <p:blipFill>
          <a:blip r:embed="rId3"/>
          <a:srcRect/>
          <a:stretch/>
        </p:blipFill>
        <p:spPr>
          <a:xfrm>
            <a:off x="255624" y="471598"/>
            <a:ext cx="1074778" cy="144222"/>
          </a:xfrm>
          <a:prstGeom prst="rect">
            <a:avLst/>
          </a:prstGeom>
          <a:noFill/>
          <a:ln>
            <a:noFill/>
          </a:ln>
        </p:spPr>
      </p:pic>
      <p:sp>
        <p:nvSpPr>
          <p:cNvPr id="155" name="Google Shape;155;p20"/>
          <p:cNvSpPr txBox="1"/>
          <p:nvPr/>
        </p:nvSpPr>
        <p:spPr>
          <a:xfrm>
            <a:off x="7135796" y="281994"/>
            <a:ext cx="1858800" cy="729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lt1"/>
              </a:buClr>
              <a:buSzPts val="1200"/>
              <a:buFont typeface="Arial"/>
              <a:buNone/>
            </a:pPr>
            <a:r>
              <a:rPr lang="en-US" sz="1200" b="0" i="0" u="none" strike="noStrike" cap="none">
                <a:solidFill>
                  <a:schemeClr val="lt1"/>
                </a:solidFill>
                <a:latin typeface="Calibri"/>
                <a:ea typeface="Calibri"/>
                <a:cs typeface="Calibri"/>
                <a:sym typeface="Calibri"/>
              </a:rPr>
              <a:t>Lesson One | Introduction</a:t>
            </a:r>
            <a:endParaRPr sz="1200" b="0" i="0" u="none" strike="noStrike" cap="none">
              <a:solidFill>
                <a:schemeClr val="lt1"/>
              </a:solidFill>
              <a:latin typeface="Calibri"/>
              <a:ea typeface="Calibri"/>
              <a:cs typeface="Calibri"/>
              <a:sym typeface="Calibri"/>
            </a:endParaRPr>
          </a:p>
        </p:txBody>
      </p:sp>
      <p:sp>
        <p:nvSpPr>
          <p:cNvPr id="156" name="Google Shape;156;p20"/>
          <p:cNvSpPr txBox="1">
            <a:spLocks noGrp="1"/>
          </p:cNvSpPr>
          <p:nvPr>
            <p:ph type="title"/>
          </p:nvPr>
        </p:nvSpPr>
        <p:spPr>
          <a:xfrm>
            <a:off x="457200" y="108508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a:t>Theoretical perspective</a:t>
            </a:r>
            <a:endParaRPr/>
          </a:p>
          <a:p>
            <a:pPr marL="0" lvl="0" indent="0" algn="ctr" rtl="0">
              <a:spcBef>
                <a:spcPts val="0"/>
              </a:spcBef>
              <a:spcAft>
                <a:spcPts val="0"/>
              </a:spcAft>
              <a:buClr>
                <a:schemeClr val="dk1"/>
              </a:buClr>
              <a:buSzPts val="4400"/>
              <a:buFont typeface="Calibri"/>
              <a:buNone/>
            </a:pPr>
            <a:r>
              <a:rPr lang="en-US" sz="3600"/>
              <a:t>Six cultural  (Hofstede, 2001)</a:t>
            </a:r>
            <a:endParaRPr sz="3600"/>
          </a:p>
        </p:txBody>
      </p:sp>
      <p:sp>
        <p:nvSpPr>
          <p:cNvPr id="157" name="Google Shape;157;p20"/>
          <p:cNvSpPr txBox="1">
            <a:spLocks noGrp="1"/>
          </p:cNvSpPr>
          <p:nvPr>
            <p:ph type="body" idx="1"/>
          </p:nvPr>
        </p:nvSpPr>
        <p:spPr>
          <a:xfrm>
            <a:off x="457200" y="2784300"/>
            <a:ext cx="8229600" cy="3874800"/>
          </a:xfrm>
          <a:prstGeom prst="rect">
            <a:avLst/>
          </a:prstGeom>
          <a:noFill/>
          <a:ln>
            <a:noFill/>
          </a:ln>
        </p:spPr>
        <p:txBody>
          <a:bodyPr spcFirstLastPara="1" wrap="square" lIns="91425" tIns="45700" rIns="91425" bIns="45700" anchor="t" anchorCtr="0">
            <a:noAutofit/>
          </a:bodyPr>
          <a:lstStyle/>
          <a:p>
            <a:pPr marL="457200" lvl="0" indent="-342900" algn="l" rtl="0">
              <a:spcBef>
                <a:spcPts val="640"/>
              </a:spcBef>
              <a:spcAft>
                <a:spcPts val="0"/>
              </a:spcAft>
              <a:buSzPts val="1800"/>
              <a:buAutoNum type="arabicPeriod"/>
            </a:pPr>
            <a:r>
              <a:rPr lang="en-US"/>
              <a:t>Power distance</a:t>
            </a:r>
            <a:endParaRPr/>
          </a:p>
          <a:p>
            <a:pPr marL="457200" lvl="0" indent="-342900" algn="l" rtl="0">
              <a:spcBef>
                <a:spcPts val="0"/>
              </a:spcBef>
              <a:spcAft>
                <a:spcPts val="0"/>
              </a:spcAft>
              <a:buSzPts val="1800"/>
              <a:buAutoNum type="arabicPeriod"/>
            </a:pPr>
            <a:r>
              <a:rPr lang="en-US"/>
              <a:t>Individualism vs. collectivism</a:t>
            </a:r>
            <a:endParaRPr/>
          </a:p>
          <a:p>
            <a:pPr marL="457200" lvl="0" indent="-342900" algn="l" rtl="0">
              <a:spcBef>
                <a:spcPts val="0"/>
              </a:spcBef>
              <a:spcAft>
                <a:spcPts val="0"/>
              </a:spcAft>
              <a:buSzPts val="1800"/>
              <a:buAutoNum type="arabicPeriod"/>
            </a:pPr>
            <a:r>
              <a:rPr lang="en-US"/>
              <a:t>Masculinity vs. femininity</a:t>
            </a:r>
            <a:endParaRPr/>
          </a:p>
          <a:p>
            <a:pPr marL="457200" lvl="0" indent="-342900" algn="l" rtl="0">
              <a:spcBef>
                <a:spcPts val="0"/>
              </a:spcBef>
              <a:spcAft>
                <a:spcPts val="0"/>
              </a:spcAft>
              <a:buSzPts val="1800"/>
              <a:buAutoNum type="arabicPeriod"/>
            </a:pPr>
            <a:r>
              <a:rPr lang="en-US"/>
              <a:t>Uncertainty avoidance</a:t>
            </a:r>
            <a:endParaRPr/>
          </a:p>
          <a:p>
            <a:pPr marL="457200" lvl="0" indent="-342900" algn="l" rtl="0">
              <a:spcBef>
                <a:spcPts val="0"/>
              </a:spcBef>
              <a:spcAft>
                <a:spcPts val="0"/>
              </a:spcAft>
              <a:buSzPts val="1800"/>
              <a:buAutoNum type="arabicPeriod"/>
            </a:pPr>
            <a:r>
              <a:rPr lang="en-US"/>
              <a:t>Long-term vs. short-term orientation</a:t>
            </a:r>
            <a:endParaRPr/>
          </a:p>
          <a:p>
            <a:pPr marL="457200" lvl="0" indent="-342900" algn="l" rtl="0">
              <a:spcBef>
                <a:spcPts val="0"/>
              </a:spcBef>
              <a:spcAft>
                <a:spcPts val="0"/>
              </a:spcAft>
              <a:buSzPts val="1800"/>
              <a:buAutoNum type="arabicPeriod"/>
            </a:pPr>
            <a:r>
              <a:rPr lang="en-US"/>
              <a:t>Indulgence vs. restraint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1"/>
          <p:cNvSpPr/>
          <p:nvPr/>
        </p:nvSpPr>
        <p:spPr>
          <a:xfrm>
            <a:off x="1" y="281994"/>
            <a:ext cx="9144000" cy="523500"/>
          </a:xfrm>
          <a:prstGeom prst="rect">
            <a:avLst/>
          </a:prstGeom>
          <a:solidFill>
            <a:srgbClr val="0F406D"/>
          </a:solidFill>
          <a:ln w="9525" cap="flat" cmpd="sng">
            <a:solidFill>
              <a:srgbClr val="4A7DBA"/>
            </a:solidFill>
            <a:prstDash val="solid"/>
            <a:round/>
            <a:headEnd type="none" w="sm" len="sm"/>
            <a:tailEnd type="none" w="sm" len="sm"/>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4" name="Google Shape;164;p21"/>
          <p:cNvPicPr preferRelativeResize="0"/>
          <p:nvPr/>
        </p:nvPicPr>
        <p:blipFill>
          <a:blip r:embed="rId3"/>
          <a:srcRect/>
          <a:stretch/>
        </p:blipFill>
        <p:spPr>
          <a:xfrm>
            <a:off x="255624" y="471598"/>
            <a:ext cx="1074778" cy="144222"/>
          </a:xfrm>
          <a:prstGeom prst="rect">
            <a:avLst/>
          </a:prstGeom>
          <a:noFill/>
          <a:ln>
            <a:noFill/>
          </a:ln>
        </p:spPr>
      </p:pic>
      <p:sp>
        <p:nvSpPr>
          <p:cNvPr id="165" name="Google Shape;165;p21"/>
          <p:cNvSpPr txBox="1"/>
          <p:nvPr/>
        </p:nvSpPr>
        <p:spPr>
          <a:xfrm>
            <a:off x="7135796" y="281994"/>
            <a:ext cx="1858800" cy="729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lt1"/>
              </a:buClr>
              <a:buSzPts val="1200"/>
              <a:buFont typeface="Arial"/>
              <a:buNone/>
            </a:pPr>
            <a:r>
              <a:rPr lang="en-US" sz="1200" b="0" i="0" u="none" strike="noStrike" cap="none">
                <a:solidFill>
                  <a:schemeClr val="lt1"/>
                </a:solidFill>
                <a:latin typeface="Calibri"/>
                <a:ea typeface="Calibri"/>
                <a:cs typeface="Calibri"/>
                <a:sym typeface="Calibri"/>
              </a:rPr>
              <a:t>Lesson One | Introduction</a:t>
            </a:r>
            <a:endParaRPr sz="1200" b="0" i="0" u="none" strike="noStrike" cap="none">
              <a:solidFill>
                <a:schemeClr val="lt1"/>
              </a:solidFill>
              <a:latin typeface="Calibri"/>
              <a:ea typeface="Calibri"/>
              <a:cs typeface="Calibri"/>
              <a:sym typeface="Calibri"/>
            </a:endParaRPr>
          </a:p>
        </p:txBody>
      </p:sp>
      <p:sp>
        <p:nvSpPr>
          <p:cNvPr id="166" name="Google Shape;166;p21"/>
          <p:cNvSpPr txBox="1">
            <a:spLocks noGrp="1"/>
          </p:cNvSpPr>
          <p:nvPr>
            <p:ph type="title"/>
          </p:nvPr>
        </p:nvSpPr>
        <p:spPr>
          <a:xfrm>
            <a:off x="457200" y="8461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US"/>
              <a:t>Local and global approaches</a:t>
            </a:r>
            <a:endParaRPr/>
          </a:p>
        </p:txBody>
      </p:sp>
      <p:sp>
        <p:nvSpPr>
          <p:cNvPr id="167" name="Google Shape;167;p21"/>
          <p:cNvSpPr txBox="1">
            <a:spLocks noGrp="1"/>
          </p:cNvSpPr>
          <p:nvPr>
            <p:ph type="body" idx="1"/>
          </p:nvPr>
        </p:nvSpPr>
        <p:spPr>
          <a:xfrm>
            <a:off x="457200" y="2277602"/>
            <a:ext cx="8229600" cy="3688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sz="2500" b="1"/>
              <a:t>Local approach: </a:t>
            </a:r>
            <a:r>
              <a:rPr lang="en-US" sz="2500"/>
              <a:t>“Proponents of this approach argue that different countries and cultures are so different that they require strategies that are specifically designed to respond to local opportunities and challenges” (Alaimo, 2017, pp. 3-4)</a:t>
            </a:r>
            <a:endParaRPr sz="2500"/>
          </a:p>
          <a:p>
            <a:pPr marL="0" lvl="0" indent="0" algn="l" rtl="0">
              <a:lnSpc>
                <a:spcPct val="115000"/>
              </a:lnSpc>
              <a:spcBef>
                <a:spcPts val="0"/>
              </a:spcBef>
              <a:spcAft>
                <a:spcPts val="0"/>
              </a:spcAft>
              <a:buNone/>
            </a:pPr>
            <a:endParaRPr sz="2500"/>
          </a:p>
          <a:p>
            <a:pPr marL="0" lvl="0" indent="0" algn="l" rtl="0">
              <a:lnSpc>
                <a:spcPct val="115000"/>
              </a:lnSpc>
              <a:spcBef>
                <a:spcPts val="0"/>
              </a:spcBef>
              <a:spcAft>
                <a:spcPts val="0"/>
              </a:spcAft>
              <a:buNone/>
            </a:pPr>
            <a:r>
              <a:rPr lang="en-US" sz="2500" b="1"/>
              <a:t>Global approach:</a:t>
            </a:r>
            <a:r>
              <a:rPr lang="en-US" sz="2500"/>
              <a:t> Practitioners who apply this approach believe that there are certain best practices and messages that are generally successful across countries and cultures” (Alaimo, 2017, pp. 3-4)</a:t>
            </a:r>
            <a:endParaRPr sz="2500"/>
          </a:p>
          <a:p>
            <a:pPr marL="342900" lvl="0" indent="0" algn="l" rtl="0">
              <a:spcBef>
                <a:spcPts val="640"/>
              </a:spcBef>
              <a:spcAft>
                <a:spcPts val="0"/>
              </a:spcAft>
              <a:buNone/>
            </a:pP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640</Words>
  <Application>Microsoft Macintosh PowerPoint</Application>
  <PresentationFormat>On-screen Show (4:3)</PresentationFormat>
  <Paragraphs>63</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Introduction to Diversity  in Public Relations</vt:lpstr>
      <vt:lpstr>Lesson Overview</vt:lpstr>
      <vt:lpstr>Origins of Diversity in PR</vt:lpstr>
      <vt:lpstr>Defining Diversity</vt:lpstr>
      <vt:lpstr>Discussion Question One</vt:lpstr>
      <vt:lpstr>Diversity and Ethics</vt:lpstr>
      <vt:lpstr>Discussion Question Two</vt:lpstr>
      <vt:lpstr>Theoretical perspective Six cultural  (Hofstede, 2001)</vt:lpstr>
      <vt:lpstr>Local and global approaches</vt:lpstr>
      <vt:lpstr>Discussion Question Three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Diversity  in Public Relations</dc:title>
  <cp:lastModifiedBy>Mcverry, Jonathan Fairbanks</cp:lastModifiedBy>
  <cp:revision>2</cp:revision>
  <dcterms:modified xsi:type="dcterms:W3CDTF">2020-09-15T18:20:58Z</dcterms:modified>
</cp:coreProperties>
</file>