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11"/>
  </p:notesMasterIdLst>
  <p:sldIdLst>
    <p:sldId id="256" r:id="rId2"/>
    <p:sldId id="257" r:id="rId3"/>
    <p:sldId id="267" r:id="rId4"/>
    <p:sldId id="270" r:id="rId5"/>
    <p:sldId id="268" r:id="rId6"/>
    <p:sldId id="269" r:id="rId7"/>
    <p:sldId id="261" r:id="rId8"/>
    <p:sldId id="271" r:id="rId9"/>
    <p:sldId id="272"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406D"/>
    <a:srgbClr val="0E3F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5"/>
    <p:restoredTop sz="94637"/>
  </p:normalViewPr>
  <p:slideViewPr>
    <p:cSldViewPr snapToGrid="0" snapToObjects="1">
      <p:cViewPr>
        <p:scale>
          <a:sx n="100" d="100"/>
          <a:sy n="100" d="100"/>
        </p:scale>
        <p:origin x="672"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FEDFBB-6A8E-9840-81A8-5653439F27B1}" type="datetimeFigureOut">
              <a:rPr lang="en-US" smtClean="0"/>
              <a:t>1/4/17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C77CD-FFBB-4D44-99D9-4429790A05DA}" type="slidenum">
              <a:rPr lang="en-US" smtClean="0"/>
              <a:t>‹#›</a:t>
            </a:fld>
            <a:endParaRPr lang="en-US" dirty="0"/>
          </a:p>
        </p:txBody>
      </p:sp>
    </p:spTree>
    <p:extLst>
      <p:ext uri="{BB962C8B-B14F-4D97-AF65-F5344CB8AC3E}">
        <p14:creationId xmlns:p14="http://schemas.microsoft.com/office/powerpoint/2010/main" val="35747317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593401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530801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55246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241689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B1FCBB-55DB-0D44-95EB-89710275DDE1}" type="datetimeFigureOut">
              <a:rPr lang="en-US" smtClean="0"/>
              <a:t>1/4/17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1072257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B1FCBB-55DB-0D44-95EB-89710275DDE1}" type="datetimeFigureOut">
              <a:rPr lang="en-US" smtClean="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559844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B1FCBB-55DB-0D44-95EB-89710275DDE1}" type="datetimeFigureOut">
              <a:rPr lang="en-US" smtClean="0"/>
              <a:t>1/4/17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428210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B1FCBB-55DB-0D44-95EB-89710275DDE1}" type="datetimeFigureOut">
              <a:rPr lang="en-US" smtClean="0"/>
              <a:t>1/4/17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1207401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1FCBB-55DB-0D44-95EB-89710275DDE1}" type="datetimeFigureOut">
              <a:rPr lang="en-US" smtClean="0"/>
              <a:t>1/4/17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045230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37112002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B1FCBB-55DB-0D44-95EB-89710275DDE1}" type="datetimeFigureOut">
              <a:rPr lang="en-US" smtClean="0"/>
              <a:t>1/4/17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047A847-1441-3341-9345-AE865B6E7A49}" type="slidenum">
              <a:rPr lang="en-US" smtClean="0"/>
              <a:t>‹#›</a:t>
            </a:fld>
            <a:endParaRPr lang="en-US" dirty="0"/>
          </a:p>
        </p:txBody>
      </p:sp>
    </p:spTree>
    <p:extLst>
      <p:ext uri="{BB962C8B-B14F-4D97-AF65-F5344CB8AC3E}">
        <p14:creationId xmlns:p14="http://schemas.microsoft.com/office/powerpoint/2010/main" val="2738664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1FCBB-55DB-0D44-95EB-89710275DDE1}" type="datetimeFigureOut">
              <a:rPr lang="en-US" smtClean="0"/>
              <a:t>1/4/17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47A847-1441-3341-9345-AE865B6E7A49}" type="slidenum">
              <a:rPr lang="en-US" smtClean="0"/>
              <a:t>‹#›</a:t>
            </a:fld>
            <a:endParaRPr lang="en-US" dirty="0"/>
          </a:p>
        </p:txBody>
      </p:sp>
    </p:spTree>
    <p:extLst>
      <p:ext uri="{BB962C8B-B14F-4D97-AF65-F5344CB8AC3E}">
        <p14:creationId xmlns:p14="http://schemas.microsoft.com/office/powerpoint/2010/main" val="27251521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805425"/>
            <a:ext cx="9144000" cy="124885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255624" y="2667296"/>
            <a:ext cx="8229600" cy="1143000"/>
          </a:xfrm>
        </p:spPr>
        <p:txBody>
          <a:bodyPr>
            <a:noAutofit/>
          </a:bodyPr>
          <a:lstStyle/>
          <a:p>
            <a:pPr algn="l"/>
            <a:r>
              <a:rPr lang="en-US" sz="5400" b="1" dirty="0" smtClean="0">
                <a:solidFill>
                  <a:srgbClr val="0E3F6E"/>
                </a:solidFill>
              </a:rPr>
              <a:t>Media Scanning</a:t>
            </a:r>
            <a:endParaRPr lang="en-US" sz="5400" b="1" dirty="0">
              <a:solidFill>
                <a:srgbClr val="0E3F6E"/>
              </a:solidFill>
            </a:endParaRPr>
          </a:p>
        </p:txBody>
      </p:sp>
      <p:sp>
        <p:nvSpPr>
          <p:cNvPr id="11" name="Subtitle 4"/>
          <p:cNvSpPr txBox="1">
            <a:spLocks/>
          </p:cNvSpPr>
          <p:nvPr/>
        </p:nvSpPr>
        <p:spPr>
          <a:xfrm>
            <a:off x="255624" y="4092797"/>
            <a:ext cx="6400800"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dirty="0" smtClean="0"/>
              <a:t>Module </a:t>
            </a:r>
            <a:r>
              <a:rPr lang="en-US" dirty="0" smtClean="0"/>
              <a:t>Eleven</a:t>
            </a:r>
            <a:r>
              <a:rPr lang="en-US" dirty="0" smtClean="0"/>
              <a:t> </a:t>
            </a:r>
            <a:r>
              <a:rPr lang="en-US" dirty="0" smtClean="0"/>
              <a:t>| Lesson </a:t>
            </a:r>
            <a:r>
              <a:rPr lang="en-US" dirty="0" smtClean="0"/>
              <a:t>Two</a:t>
            </a:r>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265" y="1141309"/>
            <a:ext cx="5957657" cy="812985"/>
          </a:xfrm>
          <a:prstGeom prst="rect">
            <a:avLst/>
          </a:prstGeom>
        </p:spPr>
      </p:pic>
    </p:spTree>
    <p:extLst>
      <p:ext uri="{BB962C8B-B14F-4D97-AF65-F5344CB8AC3E}">
        <p14:creationId xmlns:p14="http://schemas.microsoft.com/office/powerpoint/2010/main" val="26879928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dirty="0" smtClean="0"/>
              <a:t>Lesson Overview</a:t>
            </a:r>
            <a:endParaRPr lang="en-US" dirty="0"/>
          </a:p>
        </p:txBody>
      </p:sp>
      <p:sp>
        <p:nvSpPr>
          <p:cNvPr id="6" name="Content Placeholder 5"/>
          <p:cNvSpPr>
            <a:spLocks noGrp="1"/>
          </p:cNvSpPr>
          <p:nvPr>
            <p:ph idx="1"/>
          </p:nvPr>
        </p:nvSpPr>
        <p:spPr>
          <a:xfrm>
            <a:off x="457200" y="2277602"/>
            <a:ext cx="8229600" cy="3688505"/>
          </a:xfrm>
        </p:spPr>
        <p:txBody>
          <a:bodyPr>
            <a:normAutofit/>
          </a:bodyPr>
          <a:lstStyle/>
          <a:p>
            <a:pPr marL="514350" indent="-514350">
              <a:buFont typeface="+mj-lt"/>
              <a:buAutoNum type="arabicPeriod"/>
            </a:pPr>
            <a:r>
              <a:rPr lang="en-US" dirty="0" smtClean="0"/>
              <a:t>Environmental scanning</a:t>
            </a:r>
          </a:p>
          <a:p>
            <a:pPr marL="514350" indent="-514350">
              <a:buFont typeface="+mj-lt"/>
              <a:buAutoNum type="arabicPeriod"/>
            </a:pPr>
            <a:r>
              <a:rPr lang="en-US" dirty="0"/>
              <a:t>E</a:t>
            </a:r>
            <a:r>
              <a:rPr lang="en-US" dirty="0" smtClean="0"/>
              <a:t>thical conscience</a:t>
            </a:r>
          </a:p>
          <a:p>
            <a:pPr marL="514350" indent="-514350">
              <a:buFont typeface="+mj-lt"/>
              <a:buAutoNum type="arabicPeriod"/>
            </a:pPr>
            <a:r>
              <a:rPr lang="en-US" dirty="0" smtClean="0"/>
              <a:t>Learning to anticipate and identify issues</a:t>
            </a:r>
          </a:p>
          <a:p>
            <a:pPr marL="914400" lvl="1" indent="-514350"/>
            <a:r>
              <a:rPr lang="en-US" dirty="0" smtClean="0"/>
              <a:t>Todays stories. Tomorrow’s Context.</a:t>
            </a:r>
          </a:p>
          <a:p>
            <a:pPr marL="914400" lvl="1" indent="-514350"/>
            <a:r>
              <a:rPr lang="en-US" dirty="0" smtClean="0"/>
              <a:t>Setting the record straight</a:t>
            </a:r>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29743642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Two</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t>1. Environmental Scanning</a:t>
            </a:r>
            <a:endParaRPr lang="en-US" b="1" dirty="0"/>
          </a:p>
        </p:txBody>
      </p:sp>
      <p:sp>
        <p:nvSpPr>
          <p:cNvPr id="6" name="Content Placeholder 5"/>
          <p:cNvSpPr>
            <a:spLocks noGrp="1"/>
          </p:cNvSpPr>
          <p:nvPr>
            <p:ph idx="1"/>
          </p:nvPr>
        </p:nvSpPr>
        <p:spPr>
          <a:xfrm>
            <a:off x="292099" y="2277602"/>
            <a:ext cx="8537507" cy="3688505"/>
          </a:xfrm>
        </p:spPr>
        <p:txBody>
          <a:bodyPr>
            <a:normAutofit fontScale="92500" lnSpcReduction="20000"/>
          </a:bodyPr>
          <a:lstStyle/>
          <a:p>
            <a:pPr marL="0" indent="0">
              <a:buNone/>
            </a:pPr>
            <a:r>
              <a:rPr lang="en-US" dirty="0" smtClean="0"/>
              <a:t>One of our most important roles:</a:t>
            </a:r>
          </a:p>
          <a:p>
            <a:pPr>
              <a:spcAft>
                <a:spcPts val="600"/>
              </a:spcAft>
            </a:pPr>
            <a:r>
              <a:rPr lang="en-US" b="1" dirty="0" smtClean="0"/>
              <a:t>Researching / evaluating public discourse</a:t>
            </a:r>
            <a:r>
              <a:rPr lang="is-IS" dirty="0" smtClean="0"/>
              <a:t>… about your organization, your industry, your peers, partners, and competitors</a:t>
            </a:r>
          </a:p>
          <a:p>
            <a:pPr>
              <a:spcAft>
                <a:spcPts val="600"/>
              </a:spcAft>
            </a:pPr>
            <a:r>
              <a:rPr lang="is-IS" b="1" dirty="0" smtClean="0"/>
              <a:t>Variety of tools: </a:t>
            </a:r>
            <a:r>
              <a:rPr lang="is-IS" dirty="0" smtClean="0"/>
              <a:t>social media, on-site observation, informal conversations, online discussion, and of course news media coverage.</a:t>
            </a:r>
          </a:p>
          <a:p>
            <a:r>
              <a:rPr lang="is-IS" b="1" dirty="0" smtClean="0"/>
              <a:t>Our task? To see the whole elephant</a:t>
            </a:r>
            <a:endParaRPr lang="en-US" b="1" dirty="0" smtClean="0"/>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9106245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1270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solidFill>
                  <a:srgbClr val="FFFFFF"/>
                </a:solidFill>
              </a:rPr>
              <a:t>Discussion Questions</a:t>
            </a:r>
            <a:endParaRPr lang="en-US" b="1" dirty="0">
              <a:solidFill>
                <a:srgbClr val="FFFFFF"/>
              </a:solidFill>
            </a:endParaRPr>
          </a:p>
        </p:txBody>
      </p:sp>
      <p:sp>
        <p:nvSpPr>
          <p:cNvPr id="2" name="Content Placeholder 1"/>
          <p:cNvSpPr>
            <a:spLocks noGrp="1"/>
          </p:cNvSpPr>
          <p:nvPr>
            <p:ph idx="1"/>
          </p:nvPr>
        </p:nvSpPr>
        <p:spPr>
          <a:xfrm>
            <a:off x="457200" y="2176823"/>
            <a:ext cx="8229600" cy="3949340"/>
          </a:xfrm>
        </p:spPr>
        <p:txBody>
          <a:bodyPr>
            <a:noAutofit/>
          </a:bodyPr>
          <a:lstStyle/>
          <a:p>
            <a:pPr marL="0" indent="0">
              <a:buNone/>
            </a:pPr>
            <a:r>
              <a:rPr lang="en-US" sz="2000" dirty="0">
                <a:solidFill>
                  <a:srgbClr val="FFFFFF"/>
                </a:solidFill>
              </a:rPr>
              <a:t>Environmental scanning is a formal and informal process. If you were going to develop an environmental scanning program for the public relations office specifically at your university, what would that program </a:t>
            </a:r>
            <a:r>
              <a:rPr lang="en-US" sz="2000" dirty="0" smtClean="0">
                <a:solidFill>
                  <a:srgbClr val="FFFFFF"/>
                </a:solidFill>
              </a:rPr>
              <a:t>comprise</a:t>
            </a:r>
            <a:r>
              <a:rPr lang="en-US" sz="2000" dirty="0">
                <a:solidFill>
                  <a:srgbClr val="FFFFFF"/>
                </a:solidFill>
              </a:rPr>
              <a:t>?</a:t>
            </a:r>
          </a:p>
        </p:txBody>
      </p:sp>
      <p:pic>
        <p:nvPicPr>
          <p:cNvPr id="3" name="Picture 2"/>
          <p:cNvPicPr>
            <a:picLocks noChangeAspect="1"/>
          </p:cNvPicPr>
          <p:nvPr/>
        </p:nvPicPr>
        <p:blipFill>
          <a:blip r:embed="rId2"/>
          <a:stretch>
            <a:fillRect/>
          </a:stretch>
        </p:blipFill>
        <p:spPr>
          <a:xfrm>
            <a:off x="234058" y="418156"/>
            <a:ext cx="1999661" cy="274344"/>
          </a:xfrm>
          <a:prstGeom prst="rect">
            <a:avLst/>
          </a:prstGeom>
        </p:spPr>
      </p:pic>
    </p:spTree>
    <p:extLst>
      <p:ext uri="{BB962C8B-B14F-4D97-AF65-F5344CB8AC3E}">
        <p14:creationId xmlns:p14="http://schemas.microsoft.com/office/powerpoint/2010/main" val="1354139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t>2. Ethical Conscience</a:t>
            </a:r>
            <a:endParaRPr lang="en-US" b="1" dirty="0"/>
          </a:p>
        </p:txBody>
      </p:sp>
      <p:sp>
        <p:nvSpPr>
          <p:cNvPr id="6" name="Content Placeholder 5"/>
          <p:cNvSpPr>
            <a:spLocks noGrp="1"/>
          </p:cNvSpPr>
          <p:nvPr>
            <p:ph idx="1"/>
          </p:nvPr>
        </p:nvSpPr>
        <p:spPr>
          <a:xfrm>
            <a:off x="457200" y="2159000"/>
            <a:ext cx="8229600" cy="3807107"/>
          </a:xfrm>
        </p:spPr>
        <p:txBody>
          <a:bodyPr>
            <a:normAutofit fontScale="92500" lnSpcReduction="20000"/>
          </a:bodyPr>
          <a:lstStyle/>
          <a:p>
            <a:pPr marL="0" indent="0">
              <a:buNone/>
            </a:pPr>
            <a:r>
              <a:rPr lang="en-US" b="1" dirty="0" smtClean="0"/>
              <a:t>Effectively scanning our environment helps us provide ethical counsel to management. So, as we read news, we must think</a:t>
            </a:r>
            <a:r>
              <a:rPr lang="is-IS" b="1" dirty="0" smtClean="0"/>
              <a:t>…</a:t>
            </a:r>
            <a:endParaRPr lang="en-US" dirty="0" smtClean="0"/>
          </a:p>
          <a:p>
            <a:r>
              <a:rPr lang="en-US" b="1" dirty="0" smtClean="0"/>
              <a:t>Long-term: </a:t>
            </a:r>
            <a:r>
              <a:rPr lang="en-US" dirty="0" smtClean="0"/>
              <a:t>Decisions that might bring short-term gains might sacrifice long-term success. </a:t>
            </a:r>
          </a:p>
          <a:p>
            <a:r>
              <a:rPr lang="en-US" b="1" dirty="0" smtClean="0"/>
              <a:t>Holistically: </a:t>
            </a:r>
            <a:r>
              <a:rPr lang="en-US" dirty="0" smtClean="0"/>
              <a:t>How does one decision affect all stakeholders and publics</a:t>
            </a:r>
          </a:p>
          <a:p>
            <a:endParaRPr lang="en-US" dirty="0" smtClean="0"/>
          </a:p>
          <a:p>
            <a:pPr marL="0" indent="0" algn="r">
              <a:buNone/>
            </a:pPr>
            <a:r>
              <a:rPr lang="is-IS" dirty="0" smtClean="0"/>
              <a:t>…</a:t>
            </a:r>
            <a:r>
              <a:rPr lang="is-IS" b="1" dirty="0" smtClean="0"/>
              <a:t>we must manage for tomorrow</a:t>
            </a:r>
            <a:r>
              <a:rPr lang="is-IS" dirty="0" smtClean="0"/>
              <a:t>.</a:t>
            </a:r>
            <a:endParaRPr lang="en-US" dirty="0" smtClean="0"/>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2071931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227754" y="846138"/>
            <a:ext cx="8459046" cy="1143000"/>
          </a:xfrm>
        </p:spPr>
        <p:txBody>
          <a:bodyPr>
            <a:noAutofit/>
          </a:bodyPr>
          <a:lstStyle/>
          <a:p>
            <a:r>
              <a:rPr lang="en-US" sz="3600" b="1" dirty="0" smtClean="0"/>
              <a:t>3. Learning to anticipate and identify issues</a:t>
            </a:r>
            <a:endParaRPr lang="en-US" sz="3600" b="1" dirty="0"/>
          </a:p>
        </p:txBody>
      </p:sp>
      <p:sp>
        <p:nvSpPr>
          <p:cNvPr id="6" name="Content Placeholder 5"/>
          <p:cNvSpPr>
            <a:spLocks noGrp="1"/>
          </p:cNvSpPr>
          <p:nvPr>
            <p:ph idx="1"/>
          </p:nvPr>
        </p:nvSpPr>
        <p:spPr>
          <a:xfrm>
            <a:off x="227754" y="2252202"/>
            <a:ext cx="8537507" cy="3688505"/>
          </a:xfrm>
        </p:spPr>
        <p:txBody>
          <a:bodyPr>
            <a:normAutofit/>
          </a:bodyPr>
          <a:lstStyle/>
          <a:p>
            <a:pPr marL="0" indent="0">
              <a:buNone/>
            </a:pPr>
            <a:r>
              <a:rPr lang="en-US" b="1" dirty="0" smtClean="0"/>
              <a:t>3.a </a:t>
            </a:r>
            <a:r>
              <a:rPr lang="en-US" sz="2800" dirty="0" smtClean="0"/>
              <a:t>When working with the media, we must anticipate that today’s stories become tomorrow’s context ( and that yesterday’s stories are today’s context)</a:t>
            </a:r>
            <a:r>
              <a:rPr lang="is-IS" sz="2800" dirty="0" smtClean="0"/>
              <a:t>.</a:t>
            </a:r>
          </a:p>
          <a:p>
            <a:pPr lvl="1"/>
            <a:r>
              <a:rPr lang="is-IS" sz="2400" dirty="0" smtClean="0"/>
              <a:t>Doing so should shape how we approach our news and counsel management</a:t>
            </a:r>
          </a:p>
          <a:p>
            <a:pPr lvl="1"/>
            <a:r>
              <a:rPr lang="is-IS" sz="2400" dirty="0" smtClean="0"/>
              <a:t>Sometimes this counsel might be tough for management to hear</a:t>
            </a:r>
            <a:endParaRPr lang="en-US" sz="2400" dirty="0" smtClean="0"/>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7564301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12700"/>
            <a:ext cx="9144000" cy="6858000"/>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457200" y="846138"/>
            <a:ext cx="8229600" cy="1143000"/>
          </a:xfrm>
        </p:spPr>
        <p:txBody>
          <a:bodyPr/>
          <a:lstStyle/>
          <a:p>
            <a:r>
              <a:rPr lang="en-US" b="1" dirty="0" smtClean="0">
                <a:solidFill>
                  <a:srgbClr val="FFFFFF"/>
                </a:solidFill>
              </a:rPr>
              <a:t>Discussion Questions</a:t>
            </a:r>
            <a:endParaRPr lang="en-US" b="1" dirty="0">
              <a:solidFill>
                <a:srgbClr val="FFFFFF"/>
              </a:solidFill>
            </a:endParaRPr>
          </a:p>
        </p:txBody>
      </p:sp>
      <p:sp>
        <p:nvSpPr>
          <p:cNvPr id="2" name="Content Placeholder 1"/>
          <p:cNvSpPr>
            <a:spLocks noGrp="1"/>
          </p:cNvSpPr>
          <p:nvPr>
            <p:ph idx="1"/>
          </p:nvPr>
        </p:nvSpPr>
        <p:spPr>
          <a:xfrm>
            <a:off x="457200" y="2176823"/>
            <a:ext cx="8229600" cy="3949340"/>
          </a:xfrm>
        </p:spPr>
        <p:txBody>
          <a:bodyPr>
            <a:noAutofit/>
          </a:bodyPr>
          <a:lstStyle/>
          <a:p>
            <a:pPr marL="0" indent="0">
              <a:buNone/>
            </a:pPr>
            <a:r>
              <a:rPr lang="en-US" sz="2000" dirty="0" smtClean="0">
                <a:solidFill>
                  <a:srgbClr val="FFFFFF"/>
                </a:solidFill>
              </a:rPr>
              <a:t>What </a:t>
            </a:r>
            <a:r>
              <a:rPr lang="en-US" sz="2000" dirty="0">
                <a:solidFill>
                  <a:srgbClr val="FFFFFF"/>
                </a:solidFill>
              </a:rPr>
              <a:t>is meant by “today’s stories become tomorrow’s context</a:t>
            </a:r>
            <a:r>
              <a:rPr lang="en-US" sz="2000" dirty="0" smtClean="0">
                <a:solidFill>
                  <a:srgbClr val="FFFFFF"/>
                </a:solidFill>
              </a:rPr>
              <a:t>?”</a:t>
            </a:r>
          </a:p>
          <a:p>
            <a:pPr marL="0" indent="0">
              <a:buNone/>
            </a:pPr>
            <a:endParaRPr lang="en-US" sz="2000" dirty="0">
              <a:solidFill>
                <a:srgbClr val="FFFFFF"/>
              </a:solidFill>
            </a:endParaRPr>
          </a:p>
          <a:p>
            <a:pPr marL="0" indent="0">
              <a:buNone/>
            </a:pPr>
            <a:r>
              <a:rPr lang="en-US" sz="2000" dirty="0" smtClean="0">
                <a:solidFill>
                  <a:srgbClr val="FFFFFF"/>
                </a:solidFill>
              </a:rPr>
              <a:t>Can </a:t>
            </a:r>
            <a:r>
              <a:rPr lang="en-US" sz="2000" dirty="0">
                <a:solidFill>
                  <a:srgbClr val="FFFFFF"/>
                </a:solidFill>
              </a:rPr>
              <a:t>you think of an example where recent news about a major company might shape media coverage of that company for the foreseeable future</a:t>
            </a:r>
            <a:r>
              <a:rPr lang="en-US" sz="2000" dirty="0" smtClean="0">
                <a:solidFill>
                  <a:srgbClr val="FFFFFF"/>
                </a:solidFill>
              </a:rPr>
              <a:t>?</a:t>
            </a:r>
          </a:p>
          <a:p>
            <a:pPr marL="0" indent="0">
              <a:buNone/>
            </a:pPr>
            <a:endParaRPr lang="en-US" sz="2000" dirty="0">
              <a:solidFill>
                <a:srgbClr val="FFFFFF"/>
              </a:solidFill>
            </a:endParaRPr>
          </a:p>
          <a:p>
            <a:pPr marL="0" indent="0">
              <a:buNone/>
            </a:pPr>
            <a:r>
              <a:rPr lang="en-US" sz="2000" dirty="0">
                <a:solidFill>
                  <a:srgbClr val="FFFFFF"/>
                </a:solidFill>
              </a:rPr>
              <a:t>What are some instances in which you have an ethical responsibility to “set the record straight”?</a:t>
            </a:r>
          </a:p>
        </p:txBody>
      </p:sp>
      <p:pic>
        <p:nvPicPr>
          <p:cNvPr id="3" name="Picture 2"/>
          <p:cNvPicPr>
            <a:picLocks noChangeAspect="1"/>
          </p:cNvPicPr>
          <p:nvPr/>
        </p:nvPicPr>
        <p:blipFill>
          <a:blip r:embed="rId2"/>
          <a:stretch>
            <a:fillRect/>
          </a:stretch>
        </p:blipFill>
        <p:spPr>
          <a:xfrm>
            <a:off x="234058" y="418156"/>
            <a:ext cx="1999661" cy="274344"/>
          </a:xfrm>
          <a:prstGeom prst="rect">
            <a:avLst/>
          </a:prstGeom>
        </p:spPr>
      </p:pic>
    </p:spTree>
    <p:extLst>
      <p:ext uri="{BB962C8B-B14F-4D97-AF65-F5344CB8AC3E}">
        <p14:creationId xmlns:p14="http://schemas.microsoft.com/office/powerpoint/2010/main" val="3420368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227754" y="846138"/>
            <a:ext cx="8459046" cy="1143000"/>
          </a:xfrm>
        </p:spPr>
        <p:txBody>
          <a:bodyPr>
            <a:noAutofit/>
          </a:bodyPr>
          <a:lstStyle/>
          <a:p>
            <a:r>
              <a:rPr lang="en-US" sz="3600" b="1" dirty="0" smtClean="0"/>
              <a:t>3. Learning to anticipate and identify issues</a:t>
            </a:r>
            <a:endParaRPr lang="en-US" sz="3600" b="1" dirty="0"/>
          </a:p>
        </p:txBody>
      </p:sp>
      <p:sp>
        <p:nvSpPr>
          <p:cNvPr id="6" name="Content Placeholder 5"/>
          <p:cNvSpPr>
            <a:spLocks noGrp="1"/>
          </p:cNvSpPr>
          <p:nvPr>
            <p:ph idx="1"/>
          </p:nvPr>
        </p:nvSpPr>
        <p:spPr>
          <a:xfrm>
            <a:off x="227754" y="2252202"/>
            <a:ext cx="8537507" cy="3688505"/>
          </a:xfrm>
        </p:spPr>
        <p:txBody>
          <a:bodyPr>
            <a:normAutofit/>
          </a:bodyPr>
          <a:lstStyle/>
          <a:p>
            <a:pPr marL="0" indent="0">
              <a:buNone/>
            </a:pPr>
            <a:r>
              <a:rPr lang="en-US" b="1" dirty="0" smtClean="0"/>
              <a:t>3.b </a:t>
            </a:r>
            <a:r>
              <a:rPr lang="en-US" sz="2800" dirty="0" smtClean="0"/>
              <a:t>We also have an ethical responsibility to “set the record straight” if media coverage is inappropriate. This can happen in a variety of ways:</a:t>
            </a:r>
          </a:p>
          <a:p>
            <a:pPr lvl="1"/>
            <a:r>
              <a:rPr lang="en-US" sz="2400" dirty="0" smtClean="0"/>
              <a:t>Inappropriate terminology</a:t>
            </a:r>
          </a:p>
          <a:p>
            <a:pPr lvl="1"/>
            <a:r>
              <a:rPr lang="en-US" sz="2400" dirty="0" smtClean="0"/>
              <a:t>Inappropriate or factually incorrect content</a:t>
            </a:r>
          </a:p>
          <a:p>
            <a:pPr lvl="1"/>
            <a:r>
              <a:rPr lang="en-US" sz="2400" dirty="0" smtClean="0"/>
              <a:t>False equivalencies in spokespersons (or inappropriate </a:t>
            </a:r>
            <a:r>
              <a:rPr lang="en-US" sz="2400" dirty="0" err="1" smtClean="0"/>
              <a:t>spokespsersons</a:t>
            </a:r>
            <a:endParaRPr lang="is-IS" sz="2400" dirty="0" smtClean="0"/>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769756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 y="281994"/>
            <a:ext cx="9144000" cy="523431"/>
          </a:xfrm>
          <a:prstGeom prst="rect">
            <a:avLst/>
          </a:prstGeom>
          <a:solidFill>
            <a:srgbClr val="0F406D"/>
          </a:solidFill>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Subtitle 4"/>
          <p:cNvSpPr txBox="1">
            <a:spLocks/>
          </p:cNvSpPr>
          <p:nvPr/>
        </p:nvSpPr>
        <p:spPr>
          <a:xfrm>
            <a:off x="7135796" y="281994"/>
            <a:ext cx="1858911" cy="729471"/>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r">
              <a:buNone/>
            </a:pPr>
            <a:r>
              <a:rPr lang="en-US" sz="1200" dirty="0" smtClean="0">
                <a:solidFill>
                  <a:schemeClr val="bg1"/>
                </a:solidFill>
              </a:rPr>
              <a:t>Lesson </a:t>
            </a:r>
            <a:r>
              <a:rPr lang="en-US" sz="1200" dirty="0" smtClean="0">
                <a:solidFill>
                  <a:schemeClr val="bg1"/>
                </a:solidFill>
              </a:rPr>
              <a:t>Two</a:t>
            </a:r>
            <a:endParaRPr lang="en-US" sz="1200" dirty="0">
              <a:solidFill>
                <a:schemeClr val="bg1"/>
              </a:solidFill>
            </a:endParaRPr>
          </a:p>
        </p:txBody>
      </p:sp>
      <p:sp>
        <p:nvSpPr>
          <p:cNvPr id="5" name="Title 4"/>
          <p:cNvSpPr>
            <a:spLocks noGrp="1"/>
          </p:cNvSpPr>
          <p:nvPr>
            <p:ph type="title"/>
          </p:nvPr>
        </p:nvSpPr>
        <p:spPr>
          <a:xfrm>
            <a:off x="227754" y="846138"/>
            <a:ext cx="8459046" cy="1143000"/>
          </a:xfrm>
        </p:spPr>
        <p:txBody>
          <a:bodyPr>
            <a:noAutofit/>
          </a:bodyPr>
          <a:lstStyle/>
          <a:p>
            <a:r>
              <a:rPr lang="en-US" sz="3600" b="1" dirty="0" smtClean="0"/>
              <a:t>Takeaway?</a:t>
            </a:r>
            <a:endParaRPr lang="en-US" sz="3600" b="1" dirty="0"/>
          </a:p>
        </p:txBody>
      </p:sp>
      <p:sp>
        <p:nvSpPr>
          <p:cNvPr id="6" name="Content Placeholder 5"/>
          <p:cNvSpPr>
            <a:spLocks noGrp="1"/>
          </p:cNvSpPr>
          <p:nvPr>
            <p:ph idx="1"/>
          </p:nvPr>
        </p:nvSpPr>
        <p:spPr>
          <a:xfrm>
            <a:off x="188523" y="1833102"/>
            <a:ext cx="8537507" cy="4707398"/>
          </a:xfrm>
        </p:spPr>
        <p:txBody>
          <a:bodyPr>
            <a:normAutofit/>
          </a:bodyPr>
          <a:lstStyle/>
          <a:p>
            <a:pPr marL="0" indent="0">
              <a:buNone/>
            </a:pPr>
            <a:r>
              <a:rPr lang="en-US" sz="2400" b="1" dirty="0" smtClean="0"/>
              <a:t>Understanding the principles of Media Framing analysis helps us learn to anticipate issues, identify issues, and address those issues ethically. Why?</a:t>
            </a:r>
          </a:p>
          <a:p>
            <a:pPr marL="0" indent="0">
              <a:buNone/>
            </a:pPr>
            <a:endParaRPr lang="en-US" sz="2400" b="1" dirty="0"/>
          </a:p>
          <a:p>
            <a:pPr marL="400050" lvl="1" indent="0">
              <a:buNone/>
            </a:pPr>
            <a:r>
              <a:rPr lang="en-US" sz="2200" i="1" dirty="0" smtClean="0"/>
              <a:t>All organizations exist with the public’s permission. We must demonstrate that we are deserving of that permission. Therefore, we must understand how-–through media—we are being portrayed, and if there are issues that need attention. Are we out of touch? Are there questions that the public needs answered? Are we conveying our news accurately? And how has our past influenced today’s reputation?</a:t>
            </a:r>
            <a:endParaRPr lang="is-IS" sz="2200" i="1" dirty="0" smtClean="0"/>
          </a:p>
        </p:txBody>
      </p:sp>
      <p:pic>
        <p:nvPicPr>
          <p:cNvPr id="3" name="Picture 2"/>
          <p:cNvPicPr>
            <a:picLocks noChangeAspect="1"/>
          </p:cNvPicPr>
          <p:nvPr/>
        </p:nvPicPr>
        <p:blipFill>
          <a:blip r:embed="rId2"/>
          <a:stretch>
            <a:fillRect/>
          </a:stretch>
        </p:blipFill>
        <p:spPr>
          <a:xfrm>
            <a:off x="227754" y="380493"/>
            <a:ext cx="1997653" cy="273987"/>
          </a:xfrm>
          <a:prstGeom prst="rect">
            <a:avLst/>
          </a:prstGeom>
        </p:spPr>
      </p:pic>
    </p:spTree>
    <p:extLst>
      <p:ext uri="{BB962C8B-B14F-4D97-AF65-F5344CB8AC3E}">
        <p14:creationId xmlns:p14="http://schemas.microsoft.com/office/powerpoint/2010/main" val="3427534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344</TotalTime>
  <Words>465</Words>
  <Application>Microsoft Macintosh PowerPoint</Application>
  <PresentationFormat>On-screen Show (4:3)</PresentationFormat>
  <Paragraphs>48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Calibri</vt:lpstr>
      <vt:lpstr>Arial</vt:lpstr>
      <vt:lpstr>Office Theme</vt:lpstr>
      <vt:lpstr>Media Scanning</vt:lpstr>
      <vt:lpstr>Lesson Overview</vt:lpstr>
      <vt:lpstr>1. Environmental Scanning</vt:lpstr>
      <vt:lpstr>Discussion Questions</vt:lpstr>
      <vt:lpstr>2. Ethical Conscience</vt:lpstr>
      <vt:lpstr>3. Learning to anticipate and identify issues</vt:lpstr>
      <vt:lpstr>Discussion Questions</vt:lpstr>
      <vt:lpstr>3. Learning to anticipate and identify issues</vt:lpstr>
      <vt:lpstr>Takeaway?</vt:lpstr>
    </vt:vector>
  </TitlesOfParts>
  <Company>Biola University</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Public Relations Ethics</dc:title>
  <dc:creator>Carolyn Kim</dc:creator>
  <cp:lastModifiedBy>Virginia Harrison</cp:lastModifiedBy>
  <cp:revision>21</cp:revision>
  <dcterms:created xsi:type="dcterms:W3CDTF">2016-05-14T23:03:05Z</dcterms:created>
  <dcterms:modified xsi:type="dcterms:W3CDTF">2017-01-04T19:31:53Z</dcterms:modified>
</cp:coreProperties>
</file>