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2"/>
  </p:notesMasterIdLst>
  <p:sldIdLst>
    <p:sldId id="256" r:id="rId2"/>
    <p:sldId id="257" r:id="rId3"/>
    <p:sldId id="268" r:id="rId4"/>
    <p:sldId id="262" r:id="rId5"/>
    <p:sldId id="263" r:id="rId6"/>
    <p:sldId id="269" r:id="rId7"/>
    <p:sldId id="261" r:id="rId8"/>
    <p:sldId id="264" r:id="rId9"/>
    <p:sldId id="265" r:id="rId10"/>
    <p:sldId id="267"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406D"/>
    <a:srgbClr val="0E3F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5"/>
    <p:restoredTop sz="94637"/>
  </p:normalViewPr>
  <p:slideViewPr>
    <p:cSldViewPr snapToGrid="0" snapToObjects="1">
      <p:cViewPr>
        <p:scale>
          <a:sx n="102" d="100"/>
          <a:sy n="102" d="100"/>
        </p:scale>
        <p:origin x="632" y="-1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FEDFBB-6A8E-9840-81A8-5653439F27B1}" type="datetimeFigureOut">
              <a:rPr lang="en-US" smtClean="0"/>
              <a:t>1/4/17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C77CD-FFBB-4D44-99D9-4429790A05DA}" type="slidenum">
              <a:rPr lang="en-US" smtClean="0"/>
              <a:t>‹#›</a:t>
            </a:fld>
            <a:endParaRPr lang="en-US" dirty="0"/>
          </a:p>
        </p:txBody>
      </p:sp>
    </p:spTree>
    <p:extLst>
      <p:ext uri="{BB962C8B-B14F-4D97-AF65-F5344CB8AC3E}">
        <p14:creationId xmlns:p14="http://schemas.microsoft.com/office/powerpoint/2010/main" val="357473175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B1FCBB-55DB-0D44-95EB-89710275DDE1}" type="datetimeFigureOut">
              <a:rPr lang="en-US" smtClean="0"/>
              <a:t>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2593401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1FCBB-55DB-0D44-95EB-89710275DDE1}" type="datetimeFigureOut">
              <a:rPr lang="en-US" smtClean="0"/>
              <a:t>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3530801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1FCBB-55DB-0D44-95EB-89710275DDE1}" type="datetimeFigureOut">
              <a:rPr lang="en-US" smtClean="0"/>
              <a:t>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155246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1FCBB-55DB-0D44-95EB-89710275DDE1}" type="datetimeFigureOut">
              <a:rPr lang="en-US" smtClean="0"/>
              <a:t>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2241689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B1FCBB-55DB-0D44-95EB-89710275DDE1}" type="datetimeFigureOut">
              <a:rPr lang="en-US" smtClean="0"/>
              <a:t>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1072257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B1FCBB-55DB-0D44-95EB-89710275DDE1}" type="datetimeFigureOut">
              <a:rPr lang="en-US" smtClean="0"/>
              <a:t>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559844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B1FCBB-55DB-0D44-95EB-89710275DDE1}" type="datetimeFigureOut">
              <a:rPr lang="en-US" smtClean="0"/>
              <a:t>1/4/17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4282108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B1FCBB-55DB-0D44-95EB-89710275DDE1}" type="datetimeFigureOut">
              <a:rPr lang="en-US" smtClean="0"/>
              <a:t>1/4/17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3120740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B1FCBB-55DB-0D44-95EB-89710275DDE1}" type="datetimeFigureOut">
              <a:rPr lang="en-US" smtClean="0"/>
              <a:t>1/4/17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3045230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B1FCBB-55DB-0D44-95EB-89710275DDE1}" type="datetimeFigureOut">
              <a:rPr lang="en-US" smtClean="0"/>
              <a:t>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3711200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B1FCBB-55DB-0D44-95EB-89710275DDE1}" type="datetimeFigureOut">
              <a:rPr lang="en-US" smtClean="0"/>
              <a:t>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2738664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1FCBB-55DB-0D44-95EB-89710275DDE1}" type="datetimeFigureOut">
              <a:rPr lang="en-US" smtClean="0"/>
              <a:t>1/4/17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7A847-1441-3341-9345-AE865B6E7A49}" type="slidenum">
              <a:rPr lang="en-US" smtClean="0"/>
              <a:t>‹#›</a:t>
            </a:fld>
            <a:endParaRPr lang="en-US" dirty="0"/>
          </a:p>
        </p:txBody>
      </p:sp>
    </p:spTree>
    <p:extLst>
      <p:ext uri="{BB962C8B-B14F-4D97-AF65-F5344CB8AC3E}">
        <p14:creationId xmlns:p14="http://schemas.microsoft.com/office/powerpoint/2010/main" val="2725152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805425"/>
            <a:ext cx="9144000" cy="124885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55624" y="2667296"/>
            <a:ext cx="8229600" cy="1143000"/>
          </a:xfrm>
        </p:spPr>
        <p:txBody>
          <a:bodyPr>
            <a:noAutofit/>
          </a:bodyPr>
          <a:lstStyle/>
          <a:p>
            <a:pPr algn="l"/>
            <a:r>
              <a:rPr lang="en-US" sz="5400" b="1" dirty="0" smtClean="0">
                <a:solidFill>
                  <a:srgbClr val="0E3F6E"/>
                </a:solidFill>
              </a:rPr>
              <a:t>Media Framing</a:t>
            </a:r>
            <a:endParaRPr lang="en-US" sz="5400" b="1" dirty="0">
              <a:solidFill>
                <a:srgbClr val="0E3F6E"/>
              </a:solidFill>
            </a:endParaRPr>
          </a:p>
        </p:txBody>
      </p:sp>
      <p:sp>
        <p:nvSpPr>
          <p:cNvPr id="11" name="Subtitle 4"/>
          <p:cNvSpPr txBox="1">
            <a:spLocks/>
          </p:cNvSpPr>
          <p:nvPr/>
        </p:nvSpPr>
        <p:spPr>
          <a:xfrm>
            <a:off x="255624" y="4092797"/>
            <a:ext cx="6400800"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mtClean="0"/>
              <a:t>Module </a:t>
            </a:r>
            <a:r>
              <a:rPr lang="en-US" smtClean="0"/>
              <a:t>Eleven</a:t>
            </a:r>
            <a:r>
              <a:rPr lang="en-US" smtClean="0"/>
              <a:t> </a:t>
            </a:r>
            <a:r>
              <a:rPr lang="en-US" dirty="0" smtClean="0"/>
              <a:t>| Lesson One</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265" y="1141309"/>
            <a:ext cx="5957657" cy="812985"/>
          </a:xfrm>
          <a:prstGeom prst="rect">
            <a:avLst/>
          </a:prstGeom>
        </p:spPr>
      </p:pic>
    </p:spTree>
    <p:extLst>
      <p:ext uri="{BB962C8B-B14F-4D97-AF65-F5344CB8AC3E}">
        <p14:creationId xmlns:p14="http://schemas.microsoft.com/office/powerpoint/2010/main" val="26879928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b="1" dirty="0" smtClean="0">
                <a:solidFill>
                  <a:srgbClr val="FFFFFF"/>
                </a:solidFill>
              </a:rPr>
              <a:t>Discussion Questions</a:t>
            </a:r>
            <a:endParaRPr lang="en-US" b="1" dirty="0">
              <a:solidFill>
                <a:srgbClr val="FFFFFF"/>
              </a:solidFill>
            </a:endParaRPr>
          </a:p>
        </p:txBody>
      </p:sp>
      <p:sp>
        <p:nvSpPr>
          <p:cNvPr id="2" name="Content Placeholder 1"/>
          <p:cNvSpPr>
            <a:spLocks noGrp="1"/>
          </p:cNvSpPr>
          <p:nvPr>
            <p:ph idx="1"/>
          </p:nvPr>
        </p:nvSpPr>
        <p:spPr>
          <a:xfrm>
            <a:off x="457200" y="2176823"/>
            <a:ext cx="8229600" cy="3949340"/>
          </a:xfrm>
        </p:spPr>
        <p:txBody>
          <a:bodyPr>
            <a:noAutofit/>
          </a:bodyPr>
          <a:lstStyle/>
          <a:p>
            <a:pPr marL="0" indent="0">
              <a:buNone/>
            </a:pPr>
            <a:r>
              <a:rPr lang="en-US" sz="2000" dirty="0" smtClean="0">
                <a:solidFill>
                  <a:srgbClr val="FFFFFF"/>
                </a:solidFill>
              </a:rPr>
              <a:t>What </a:t>
            </a:r>
            <a:r>
              <a:rPr lang="en-US" sz="2000" dirty="0">
                <a:solidFill>
                  <a:srgbClr val="FFFFFF"/>
                </a:solidFill>
              </a:rPr>
              <a:t>is meant by a “values-laden term?” Can you provide an </a:t>
            </a:r>
            <a:r>
              <a:rPr lang="en-US" sz="2000" dirty="0" smtClean="0">
                <a:solidFill>
                  <a:srgbClr val="FFFFFF"/>
                </a:solidFill>
              </a:rPr>
              <a:t>example (other than the </a:t>
            </a:r>
            <a:r>
              <a:rPr lang="en-US" sz="2000" smtClean="0">
                <a:solidFill>
                  <a:srgbClr val="FFFFFF"/>
                </a:solidFill>
              </a:rPr>
              <a:t>example already provided</a:t>
            </a:r>
            <a:r>
              <a:rPr lang="en-US" sz="2000" dirty="0" smtClean="0">
                <a:solidFill>
                  <a:srgbClr val="FFFFFF"/>
                </a:solidFill>
              </a:rPr>
              <a:t>)? </a:t>
            </a:r>
            <a:r>
              <a:rPr lang="en-US" sz="2000" dirty="0">
                <a:solidFill>
                  <a:srgbClr val="FFFFFF"/>
                </a:solidFill>
              </a:rPr>
              <a:t>How does the use of specific words and phrases shape the way a news article is conveyed</a:t>
            </a:r>
            <a:r>
              <a:rPr lang="en-US" sz="2000" dirty="0" smtClean="0">
                <a:solidFill>
                  <a:srgbClr val="FFFFFF"/>
                </a:solidFill>
              </a:rPr>
              <a:t>?</a:t>
            </a:r>
          </a:p>
          <a:p>
            <a:pPr marL="0" indent="0">
              <a:buNone/>
            </a:pPr>
            <a:endParaRPr lang="en-US" sz="2000" dirty="0">
              <a:solidFill>
                <a:srgbClr val="FFFFFF"/>
              </a:solidFill>
            </a:endParaRPr>
          </a:p>
          <a:p>
            <a:pPr marL="0" indent="0">
              <a:buNone/>
            </a:pPr>
            <a:r>
              <a:rPr lang="en-US" sz="2000" dirty="0" smtClean="0">
                <a:solidFill>
                  <a:srgbClr val="FFFFFF"/>
                </a:solidFill>
              </a:rPr>
              <a:t>What is the parable of the blind men and the elephant? How does this apply to media framing?</a:t>
            </a:r>
            <a:endParaRPr lang="en-US" sz="2000" dirty="0">
              <a:solidFill>
                <a:srgbClr val="FFFFFF"/>
              </a:solidFill>
            </a:endParaRPr>
          </a:p>
          <a:p>
            <a:pPr marL="0" indent="0">
              <a:buNone/>
            </a:pPr>
            <a:endParaRPr lang="en-US" sz="2000" dirty="0">
              <a:solidFill>
                <a:srgbClr val="FFFFFF"/>
              </a:solidFill>
            </a:endParaRPr>
          </a:p>
        </p:txBody>
      </p:sp>
      <p:pic>
        <p:nvPicPr>
          <p:cNvPr id="3" name="Picture 2"/>
          <p:cNvPicPr>
            <a:picLocks noChangeAspect="1"/>
          </p:cNvPicPr>
          <p:nvPr/>
        </p:nvPicPr>
        <p:blipFill>
          <a:blip r:embed="rId2"/>
          <a:stretch>
            <a:fillRect/>
          </a:stretch>
        </p:blipFill>
        <p:spPr>
          <a:xfrm>
            <a:off x="234058" y="418156"/>
            <a:ext cx="1999661" cy="274344"/>
          </a:xfrm>
          <a:prstGeom prst="rect">
            <a:avLst/>
          </a:prstGeom>
        </p:spPr>
      </p:pic>
    </p:spTree>
    <p:extLst>
      <p:ext uri="{BB962C8B-B14F-4D97-AF65-F5344CB8AC3E}">
        <p14:creationId xmlns:p14="http://schemas.microsoft.com/office/powerpoint/2010/main" val="1369493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t>Lesson Overview</a:t>
            </a:r>
            <a:endParaRPr lang="en-US" dirty="0"/>
          </a:p>
        </p:txBody>
      </p:sp>
      <p:sp>
        <p:nvSpPr>
          <p:cNvPr id="6" name="Content Placeholder 5"/>
          <p:cNvSpPr>
            <a:spLocks noGrp="1"/>
          </p:cNvSpPr>
          <p:nvPr>
            <p:ph idx="1"/>
          </p:nvPr>
        </p:nvSpPr>
        <p:spPr>
          <a:xfrm>
            <a:off x="457200" y="2277602"/>
            <a:ext cx="8229600" cy="3688505"/>
          </a:xfrm>
        </p:spPr>
        <p:txBody>
          <a:bodyPr/>
          <a:lstStyle/>
          <a:p>
            <a:pPr marL="514350" indent="-514350">
              <a:buFont typeface="+mj-lt"/>
              <a:buAutoNum type="arabicPeriod"/>
            </a:pPr>
            <a:r>
              <a:rPr lang="en-US" b="1" dirty="0" smtClean="0"/>
              <a:t>Understanding the power of media</a:t>
            </a:r>
          </a:p>
          <a:p>
            <a:pPr marL="514350" indent="-514350">
              <a:buFont typeface="+mj-lt"/>
              <a:buAutoNum type="arabicPeriod"/>
            </a:pPr>
            <a:r>
              <a:rPr lang="en-US" b="1" dirty="0" smtClean="0"/>
              <a:t>Media’s Agenda Setting Function</a:t>
            </a:r>
          </a:p>
          <a:p>
            <a:pPr marL="514350" indent="-514350">
              <a:buFont typeface="+mj-lt"/>
              <a:buAutoNum type="arabicPeriod"/>
            </a:pPr>
            <a:r>
              <a:rPr lang="en-US" b="1" dirty="0" smtClean="0"/>
              <a:t>Media Framing Principles</a:t>
            </a:r>
          </a:p>
          <a:p>
            <a:pPr marL="514350" indent="-514350">
              <a:buFont typeface="+mj-lt"/>
              <a:buAutoNum type="arabicPeriod"/>
            </a:pPr>
            <a:r>
              <a:rPr lang="en-US" b="1" dirty="0" smtClean="0"/>
              <a:t>Everyday media analysis – looking at macro and micro levels</a:t>
            </a:r>
          </a:p>
        </p:txBody>
      </p:sp>
      <p:pic>
        <p:nvPicPr>
          <p:cNvPr id="3" name="Picture 2"/>
          <p:cNvPicPr>
            <a:picLocks noChangeAspect="1"/>
          </p:cNvPicPr>
          <p:nvPr/>
        </p:nvPicPr>
        <p:blipFill>
          <a:blip r:embed="rId2"/>
          <a:stretch>
            <a:fillRect/>
          </a:stretch>
        </p:blipFill>
        <p:spPr>
          <a:xfrm>
            <a:off x="227754" y="380493"/>
            <a:ext cx="1997653" cy="273987"/>
          </a:xfrm>
          <a:prstGeom prst="rect">
            <a:avLst/>
          </a:prstGeom>
        </p:spPr>
      </p:pic>
    </p:spTree>
    <p:extLst>
      <p:ext uri="{BB962C8B-B14F-4D97-AF65-F5344CB8AC3E}">
        <p14:creationId xmlns:p14="http://schemas.microsoft.com/office/powerpoint/2010/main" val="2974364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a:bodyPr>
          <a:lstStyle/>
          <a:p>
            <a:r>
              <a:rPr lang="en-US" sz="3600" b="1" dirty="0" smtClean="0"/>
              <a:t>1. Understanding the power of the media</a:t>
            </a:r>
            <a:endParaRPr lang="en-US" sz="3600" b="1" dirty="0"/>
          </a:p>
        </p:txBody>
      </p:sp>
      <p:sp>
        <p:nvSpPr>
          <p:cNvPr id="6" name="Content Placeholder 5"/>
          <p:cNvSpPr>
            <a:spLocks noGrp="1"/>
          </p:cNvSpPr>
          <p:nvPr>
            <p:ph idx="1"/>
          </p:nvPr>
        </p:nvSpPr>
        <p:spPr>
          <a:xfrm>
            <a:off x="720246" y="1989138"/>
            <a:ext cx="8229600" cy="4474292"/>
          </a:xfrm>
        </p:spPr>
        <p:txBody>
          <a:bodyPr>
            <a:normAutofit fontScale="85000" lnSpcReduction="10000"/>
          </a:bodyPr>
          <a:lstStyle/>
          <a:p>
            <a:r>
              <a:rPr lang="en-US" b="1" dirty="0" smtClean="0"/>
              <a:t>Individually: </a:t>
            </a:r>
            <a:r>
              <a:rPr lang="en-US" dirty="0" smtClean="0"/>
              <a:t>One of the most influential sources that helps shape what we “know” about the world around us.</a:t>
            </a:r>
          </a:p>
          <a:p>
            <a:pPr marL="920750" lvl="1" indent="-223838"/>
            <a:r>
              <a:rPr lang="en-US" i="1" dirty="0" smtClean="0"/>
              <a:t>If we limit our news consumption to only a few (or even just one) news source, then what we “know” can also be very limited.</a:t>
            </a:r>
          </a:p>
          <a:p>
            <a:endParaRPr lang="en-US" b="1" dirty="0" smtClean="0"/>
          </a:p>
          <a:p>
            <a:r>
              <a:rPr lang="en-US" b="1" dirty="0" smtClean="0"/>
              <a:t>From a public relations perspective: </a:t>
            </a:r>
            <a:r>
              <a:rPr lang="en-US" dirty="0" smtClean="0"/>
              <a:t>Media are key intermediaries in conveying our news to our key publics. What they convey and how they convey it become crucial to managing key relationships</a:t>
            </a:r>
          </a:p>
        </p:txBody>
      </p:sp>
      <p:pic>
        <p:nvPicPr>
          <p:cNvPr id="3" name="Picture 2"/>
          <p:cNvPicPr>
            <a:picLocks noChangeAspect="1"/>
          </p:cNvPicPr>
          <p:nvPr/>
        </p:nvPicPr>
        <p:blipFill>
          <a:blip r:embed="rId2"/>
          <a:stretch>
            <a:fillRect/>
          </a:stretch>
        </p:blipFill>
        <p:spPr>
          <a:xfrm>
            <a:off x="227754" y="380493"/>
            <a:ext cx="1997653" cy="273987"/>
          </a:xfrm>
          <a:prstGeom prst="rect">
            <a:avLst/>
          </a:prstGeom>
        </p:spPr>
      </p:pic>
    </p:spTree>
    <p:extLst>
      <p:ext uri="{BB962C8B-B14F-4D97-AF65-F5344CB8AC3E}">
        <p14:creationId xmlns:p14="http://schemas.microsoft.com/office/powerpoint/2010/main" val="975505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a:bodyPr>
          <a:lstStyle/>
          <a:p>
            <a:r>
              <a:rPr lang="en-US" sz="4000" b="1" dirty="0" smtClean="0"/>
              <a:t>2. Media’s agenda-setting function</a:t>
            </a:r>
            <a:endParaRPr lang="en-US" sz="4000" b="1" dirty="0"/>
          </a:p>
        </p:txBody>
      </p:sp>
      <p:sp>
        <p:nvSpPr>
          <p:cNvPr id="6" name="Content Placeholder 5"/>
          <p:cNvSpPr>
            <a:spLocks noGrp="1"/>
          </p:cNvSpPr>
          <p:nvPr>
            <p:ph idx="1"/>
          </p:nvPr>
        </p:nvSpPr>
        <p:spPr>
          <a:xfrm>
            <a:off x="457200" y="2277602"/>
            <a:ext cx="8229600" cy="4060567"/>
          </a:xfrm>
        </p:spPr>
        <p:txBody>
          <a:bodyPr>
            <a:normAutofit fontScale="70000" lnSpcReduction="20000"/>
          </a:bodyPr>
          <a:lstStyle/>
          <a:p>
            <a:r>
              <a:rPr lang="en-US" dirty="0" smtClean="0"/>
              <a:t>Media don’t tell us what to think. They tell us what to think about.</a:t>
            </a:r>
          </a:p>
          <a:p>
            <a:pPr lvl="1"/>
            <a:endParaRPr lang="en-US" i="1" dirty="0" smtClean="0"/>
          </a:p>
          <a:p>
            <a:pPr lvl="1"/>
            <a:r>
              <a:rPr lang="en-US" i="1" dirty="0" smtClean="0"/>
              <a:t>Roots in political coverage</a:t>
            </a:r>
          </a:p>
          <a:p>
            <a:pPr lvl="1"/>
            <a:r>
              <a:rPr lang="en-US" i="1" dirty="0" smtClean="0"/>
              <a:t>The topics covered by media influence what the public considers to be important; Media shape the public agenda.</a:t>
            </a:r>
          </a:p>
          <a:p>
            <a:pPr lvl="1"/>
            <a:r>
              <a:rPr lang="en-US" i="1" dirty="0" smtClean="0"/>
              <a:t>For example, media coverage might indicate if we should think about the topics of the economy and human rights</a:t>
            </a:r>
            <a:r>
              <a:rPr lang="is-IS" i="1" dirty="0"/>
              <a:t> </a:t>
            </a:r>
            <a:r>
              <a:rPr lang="is-IS" i="1" dirty="0" smtClean="0"/>
              <a:t>more than the topic of healthcare.</a:t>
            </a:r>
            <a:endParaRPr lang="en-US" i="1" dirty="0" smtClean="0"/>
          </a:p>
          <a:p>
            <a:endParaRPr lang="en-US" dirty="0" smtClean="0"/>
          </a:p>
          <a:p>
            <a:r>
              <a:rPr lang="en-US" dirty="0" smtClean="0"/>
              <a:t>2nd-level agenda setting tells us which attributes of an issue or topic are important to think about. (Not just the economy, for example, but the deficit.)</a:t>
            </a:r>
          </a:p>
        </p:txBody>
      </p:sp>
      <p:pic>
        <p:nvPicPr>
          <p:cNvPr id="3" name="Picture 2"/>
          <p:cNvPicPr>
            <a:picLocks noChangeAspect="1"/>
          </p:cNvPicPr>
          <p:nvPr/>
        </p:nvPicPr>
        <p:blipFill>
          <a:blip r:embed="rId2"/>
          <a:stretch>
            <a:fillRect/>
          </a:stretch>
        </p:blipFill>
        <p:spPr>
          <a:xfrm>
            <a:off x="227754" y="380493"/>
            <a:ext cx="1997653" cy="273987"/>
          </a:xfrm>
          <a:prstGeom prst="rect">
            <a:avLst/>
          </a:prstGeom>
        </p:spPr>
      </p:pic>
    </p:spTree>
    <p:extLst>
      <p:ext uri="{BB962C8B-B14F-4D97-AF65-F5344CB8AC3E}">
        <p14:creationId xmlns:p14="http://schemas.microsoft.com/office/powerpoint/2010/main" val="1804942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b="1" dirty="0" smtClean="0"/>
              <a:t>3. Media Framing Principles</a:t>
            </a:r>
            <a:endParaRPr lang="en-US" b="1" dirty="0"/>
          </a:p>
        </p:txBody>
      </p:sp>
      <p:sp>
        <p:nvSpPr>
          <p:cNvPr id="6" name="Content Placeholder 5"/>
          <p:cNvSpPr>
            <a:spLocks noGrp="1"/>
          </p:cNvSpPr>
          <p:nvPr>
            <p:ph idx="1"/>
          </p:nvPr>
        </p:nvSpPr>
        <p:spPr>
          <a:xfrm>
            <a:off x="227753" y="1704175"/>
            <a:ext cx="8628147" cy="4696625"/>
          </a:xfrm>
        </p:spPr>
        <p:txBody>
          <a:bodyPr>
            <a:noAutofit/>
          </a:bodyPr>
          <a:lstStyle/>
          <a:p>
            <a:r>
              <a:rPr lang="en-US" sz="2400" dirty="0" smtClean="0"/>
              <a:t>Irving Goffman: Frames help us construct experience</a:t>
            </a:r>
            <a:r>
              <a:rPr lang="is-IS" sz="2400" dirty="0" smtClean="0"/>
              <a:t>…</a:t>
            </a:r>
            <a:r>
              <a:rPr lang="en-US" sz="2400" dirty="0" smtClean="0"/>
              <a:t>our reality</a:t>
            </a:r>
          </a:p>
          <a:p>
            <a:r>
              <a:rPr lang="en-US" sz="2400" dirty="0" smtClean="0"/>
              <a:t>Media use frames to imply what matters, and how we should understand / interpret important topics</a:t>
            </a:r>
            <a:endParaRPr lang="en-US" sz="2400" dirty="0"/>
          </a:p>
          <a:p>
            <a:pPr marL="0" indent="0">
              <a:buNone/>
            </a:pPr>
            <a:endParaRPr lang="en-US" sz="2400" dirty="0" smtClean="0"/>
          </a:p>
          <a:p>
            <a:pPr marL="0" indent="0">
              <a:buNone/>
            </a:pPr>
            <a:r>
              <a:rPr lang="en-US" sz="2400" b="1" dirty="0" smtClean="0"/>
              <a:t>Two models:</a:t>
            </a:r>
          </a:p>
          <a:p>
            <a:r>
              <a:rPr lang="en-US" sz="2400" dirty="0" err="1" smtClean="0"/>
              <a:t>Entman</a:t>
            </a:r>
            <a:r>
              <a:rPr lang="en-US" sz="2400" dirty="0" smtClean="0"/>
              <a:t> – Media frames suggest the problem, solution, responsible party and moral judgment</a:t>
            </a:r>
          </a:p>
          <a:p>
            <a:r>
              <a:rPr lang="en-US" sz="2400" dirty="0" err="1" smtClean="0"/>
              <a:t>Iyengar</a:t>
            </a:r>
            <a:r>
              <a:rPr lang="en-US" sz="2400" dirty="0" smtClean="0"/>
              <a:t> – News can be conveyed as an episodic event (standalone, one time), or thematic event (part of a longer / broader trend)</a:t>
            </a:r>
          </a:p>
        </p:txBody>
      </p:sp>
      <p:pic>
        <p:nvPicPr>
          <p:cNvPr id="3" name="Picture 2"/>
          <p:cNvPicPr>
            <a:picLocks noChangeAspect="1"/>
          </p:cNvPicPr>
          <p:nvPr/>
        </p:nvPicPr>
        <p:blipFill>
          <a:blip r:embed="rId2"/>
          <a:stretch>
            <a:fillRect/>
          </a:stretch>
        </p:blipFill>
        <p:spPr>
          <a:xfrm>
            <a:off x="227754" y="380493"/>
            <a:ext cx="1997653" cy="273987"/>
          </a:xfrm>
          <a:prstGeom prst="rect">
            <a:avLst/>
          </a:prstGeom>
        </p:spPr>
      </p:pic>
    </p:spTree>
    <p:extLst>
      <p:ext uri="{BB962C8B-B14F-4D97-AF65-F5344CB8AC3E}">
        <p14:creationId xmlns:p14="http://schemas.microsoft.com/office/powerpoint/2010/main" val="20642876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b="1" dirty="0" smtClean="0"/>
              <a:t>3. Media Framing Principles</a:t>
            </a:r>
            <a:endParaRPr lang="en-US" b="1" dirty="0"/>
          </a:p>
        </p:txBody>
      </p:sp>
      <p:sp>
        <p:nvSpPr>
          <p:cNvPr id="6" name="Content Placeholder 5"/>
          <p:cNvSpPr>
            <a:spLocks noGrp="1"/>
          </p:cNvSpPr>
          <p:nvPr>
            <p:ph idx="1"/>
          </p:nvPr>
        </p:nvSpPr>
        <p:spPr>
          <a:xfrm>
            <a:off x="227753" y="1704175"/>
            <a:ext cx="8628147" cy="4696625"/>
          </a:xfrm>
        </p:spPr>
        <p:txBody>
          <a:bodyPr>
            <a:noAutofit/>
          </a:bodyPr>
          <a:lstStyle/>
          <a:p>
            <a:pPr marL="0" indent="0">
              <a:buNone/>
            </a:pPr>
            <a:endParaRPr lang="en-US" sz="2400" dirty="0" smtClean="0"/>
          </a:p>
          <a:p>
            <a:pPr marL="0" indent="0">
              <a:buNone/>
            </a:pPr>
            <a:endParaRPr lang="en-US" sz="2400" dirty="0"/>
          </a:p>
          <a:p>
            <a:pPr marL="0" indent="0" algn="ctr">
              <a:buNone/>
            </a:pPr>
            <a:r>
              <a:rPr lang="en-US" sz="2400" dirty="0" smtClean="0"/>
              <a:t>Parable </a:t>
            </a:r>
            <a:r>
              <a:rPr lang="en-US" sz="2400" dirty="0"/>
              <a:t>of the blind men and the elephant – takes many perspectives to see the whole.</a:t>
            </a:r>
          </a:p>
        </p:txBody>
      </p:sp>
      <p:pic>
        <p:nvPicPr>
          <p:cNvPr id="3" name="Picture 2"/>
          <p:cNvPicPr>
            <a:picLocks noChangeAspect="1"/>
          </p:cNvPicPr>
          <p:nvPr/>
        </p:nvPicPr>
        <p:blipFill>
          <a:blip r:embed="rId2"/>
          <a:stretch>
            <a:fillRect/>
          </a:stretch>
        </p:blipFill>
        <p:spPr>
          <a:xfrm>
            <a:off x="227754" y="380493"/>
            <a:ext cx="1997653" cy="273987"/>
          </a:xfrm>
          <a:prstGeom prst="rect">
            <a:avLst/>
          </a:prstGeom>
        </p:spPr>
      </p:pic>
    </p:spTree>
    <p:extLst>
      <p:ext uri="{BB962C8B-B14F-4D97-AF65-F5344CB8AC3E}">
        <p14:creationId xmlns:p14="http://schemas.microsoft.com/office/powerpoint/2010/main" val="1299887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b="1" dirty="0" smtClean="0">
                <a:solidFill>
                  <a:srgbClr val="FFFFFF"/>
                </a:solidFill>
              </a:rPr>
              <a:t>Discussion Questions</a:t>
            </a:r>
            <a:endParaRPr lang="en-US" b="1" dirty="0">
              <a:solidFill>
                <a:srgbClr val="FFFFFF"/>
              </a:solidFill>
            </a:endParaRPr>
          </a:p>
        </p:txBody>
      </p:sp>
      <p:sp>
        <p:nvSpPr>
          <p:cNvPr id="2" name="Content Placeholder 1"/>
          <p:cNvSpPr>
            <a:spLocks noGrp="1"/>
          </p:cNvSpPr>
          <p:nvPr>
            <p:ph idx="1"/>
          </p:nvPr>
        </p:nvSpPr>
        <p:spPr>
          <a:xfrm>
            <a:off x="457200" y="2176823"/>
            <a:ext cx="8229600" cy="3949340"/>
          </a:xfrm>
        </p:spPr>
        <p:txBody>
          <a:bodyPr>
            <a:noAutofit/>
          </a:bodyPr>
          <a:lstStyle/>
          <a:p>
            <a:pPr marL="0" indent="0">
              <a:buNone/>
            </a:pPr>
            <a:r>
              <a:rPr lang="en-US" sz="2000" dirty="0">
                <a:solidFill>
                  <a:srgbClr val="FFFFFF"/>
                </a:solidFill>
              </a:rPr>
              <a:t>What do we mean when we say, “Media don’t necessarily tell us what to think; they tell us what to think about?” Can you think of an example where you might have observed </a:t>
            </a:r>
            <a:r>
              <a:rPr lang="en-US" sz="2000" dirty="0" smtClean="0">
                <a:solidFill>
                  <a:srgbClr val="FFFFFF"/>
                </a:solidFill>
              </a:rPr>
              <a:t>this idea at play?</a:t>
            </a:r>
          </a:p>
          <a:p>
            <a:pPr marL="0" indent="0">
              <a:buNone/>
            </a:pPr>
            <a:endParaRPr lang="en-US" sz="2000" dirty="0">
              <a:solidFill>
                <a:srgbClr val="FFFFFF"/>
              </a:solidFill>
            </a:endParaRPr>
          </a:p>
          <a:p>
            <a:pPr marL="0" indent="0">
              <a:buNone/>
            </a:pPr>
            <a:r>
              <a:rPr lang="en-US" sz="2000" dirty="0">
                <a:solidFill>
                  <a:srgbClr val="FFFFFF"/>
                </a:solidFill>
              </a:rPr>
              <a:t>You work for a cruise ship company and have just heard that one of your ships has broken down off the coast of Alaska. Imagine it’s the first break down for this company. What type of news story would reflect episodic framing? What type of news story would reflect thematic framing? In your opinion is one version more successful—more ethical—than the other? What are the ethical merits of each approach?</a:t>
            </a:r>
          </a:p>
          <a:p>
            <a:pPr marL="0" indent="0">
              <a:buNone/>
            </a:pPr>
            <a:endParaRPr lang="en-US" sz="2000" dirty="0">
              <a:solidFill>
                <a:srgbClr val="FFFFFF"/>
              </a:solidFill>
            </a:endParaRPr>
          </a:p>
        </p:txBody>
      </p:sp>
      <p:pic>
        <p:nvPicPr>
          <p:cNvPr id="3" name="Picture 2"/>
          <p:cNvPicPr>
            <a:picLocks noChangeAspect="1"/>
          </p:cNvPicPr>
          <p:nvPr/>
        </p:nvPicPr>
        <p:blipFill>
          <a:blip r:embed="rId2"/>
          <a:stretch>
            <a:fillRect/>
          </a:stretch>
        </p:blipFill>
        <p:spPr>
          <a:xfrm>
            <a:off x="234058" y="418156"/>
            <a:ext cx="1999661" cy="274344"/>
          </a:xfrm>
          <a:prstGeom prst="rect">
            <a:avLst/>
          </a:prstGeom>
        </p:spPr>
      </p:pic>
    </p:spTree>
    <p:extLst>
      <p:ext uri="{BB962C8B-B14F-4D97-AF65-F5344CB8AC3E}">
        <p14:creationId xmlns:p14="http://schemas.microsoft.com/office/powerpoint/2010/main" val="3420368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a:bodyPr>
          <a:lstStyle/>
          <a:p>
            <a:r>
              <a:rPr lang="en-US" sz="4000" b="1" dirty="0" smtClean="0"/>
              <a:t>4. Everyday Media Analysis</a:t>
            </a:r>
            <a:endParaRPr lang="en-US" sz="4000" b="1" dirty="0"/>
          </a:p>
        </p:txBody>
      </p:sp>
      <p:sp>
        <p:nvSpPr>
          <p:cNvPr id="6" name="Content Placeholder 5"/>
          <p:cNvSpPr>
            <a:spLocks noGrp="1"/>
          </p:cNvSpPr>
          <p:nvPr>
            <p:ph idx="1"/>
          </p:nvPr>
        </p:nvSpPr>
        <p:spPr>
          <a:xfrm>
            <a:off x="457200" y="2029851"/>
            <a:ext cx="8229600" cy="3688505"/>
          </a:xfrm>
        </p:spPr>
        <p:txBody>
          <a:bodyPr>
            <a:normAutofit fontScale="85000" lnSpcReduction="20000"/>
          </a:bodyPr>
          <a:lstStyle/>
          <a:p>
            <a:pPr marL="0" indent="0">
              <a:buNone/>
            </a:pPr>
            <a:r>
              <a:rPr lang="en-US" b="1" dirty="0" smtClean="0"/>
              <a:t>4.a Macro-level media framing analysis</a:t>
            </a:r>
          </a:p>
          <a:p>
            <a:pPr>
              <a:spcAft>
                <a:spcPts val="600"/>
              </a:spcAft>
            </a:pPr>
            <a:r>
              <a:rPr lang="en-US" b="1" dirty="0" smtClean="0"/>
              <a:t>Analyze headlines: </a:t>
            </a:r>
            <a:r>
              <a:rPr lang="en-US" dirty="0" smtClean="0"/>
              <a:t>indicates what the publication sees as the major takeaway</a:t>
            </a:r>
          </a:p>
          <a:p>
            <a:pPr>
              <a:spcAft>
                <a:spcPts val="600"/>
              </a:spcAft>
            </a:pPr>
            <a:r>
              <a:rPr lang="en-US" b="1" dirty="0" smtClean="0"/>
              <a:t>Analyze images used: </a:t>
            </a:r>
            <a:r>
              <a:rPr lang="en-US" dirty="0" smtClean="0"/>
              <a:t>indicates who the publication sees as the major players</a:t>
            </a:r>
          </a:p>
          <a:p>
            <a:pPr>
              <a:spcAft>
                <a:spcPts val="600"/>
              </a:spcAft>
            </a:pPr>
            <a:r>
              <a:rPr lang="en-US" b="1" dirty="0" smtClean="0"/>
              <a:t>Analyze article placement: </a:t>
            </a:r>
            <a:r>
              <a:rPr lang="en-US" dirty="0" smtClean="0"/>
              <a:t>indicates how important the publication places on the news itself</a:t>
            </a:r>
          </a:p>
          <a:p>
            <a:r>
              <a:rPr lang="en-US" b="1" dirty="0" smtClean="0"/>
              <a:t>Analyze links and context: </a:t>
            </a:r>
            <a:r>
              <a:rPr lang="en-US" dirty="0" smtClean="0"/>
              <a:t>indicates what the publication sees as relevant content / context</a:t>
            </a:r>
          </a:p>
        </p:txBody>
      </p:sp>
      <p:pic>
        <p:nvPicPr>
          <p:cNvPr id="3" name="Picture 2"/>
          <p:cNvPicPr>
            <a:picLocks noChangeAspect="1"/>
          </p:cNvPicPr>
          <p:nvPr/>
        </p:nvPicPr>
        <p:blipFill>
          <a:blip r:embed="rId2"/>
          <a:stretch>
            <a:fillRect/>
          </a:stretch>
        </p:blipFill>
        <p:spPr>
          <a:xfrm>
            <a:off x="227754" y="380493"/>
            <a:ext cx="1997653" cy="273987"/>
          </a:xfrm>
          <a:prstGeom prst="rect">
            <a:avLst/>
          </a:prstGeom>
        </p:spPr>
      </p:pic>
    </p:spTree>
    <p:extLst>
      <p:ext uri="{BB962C8B-B14F-4D97-AF65-F5344CB8AC3E}">
        <p14:creationId xmlns:p14="http://schemas.microsoft.com/office/powerpoint/2010/main" val="16496832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b="1" dirty="0"/>
              <a:t>4. Everyday Media Analysis</a:t>
            </a:r>
            <a:endParaRPr lang="en-US" dirty="0"/>
          </a:p>
        </p:txBody>
      </p:sp>
      <p:sp>
        <p:nvSpPr>
          <p:cNvPr id="6" name="Content Placeholder 5"/>
          <p:cNvSpPr>
            <a:spLocks noGrp="1"/>
          </p:cNvSpPr>
          <p:nvPr>
            <p:ph idx="1"/>
          </p:nvPr>
        </p:nvSpPr>
        <p:spPr>
          <a:xfrm>
            <a:off x="457199" y="2029851"/>
            <a:ext cx="8537507" cy="4496209"/>
          </a:xfrm>
        </p:spPr>
        <p:txBody>
          <a:bodyPr>
            <a:normAutofit fontScale="85000" lnSpcReduction="20000"/>
          </a:bodyPr>
          <a:lstStyle/>
          <a:p>
            <a:pPr marL="0" indent="0">
              <a:buNone/>
            </a:pPr>
            <a:r>
              <a:rPr lang="en-US" b="1" dirty="0" smtClean="0"/>
              <a:t>4.b Micro-level media framing analysis</a:t>
            </a:r>
          </a:p>
          <a:p>
            <a:pPr>
              <a:spcAft>
                <a:spcPts val="600"/>
              </a:spcAft>
            </a:pPr>
            <a:r>
              <a:rPr lang="en-US" b="1" dirty="0" smtClean="0"/>
              <a:t>Analyze terms used: </a:t>
            </a:r>
            <a:r>
              <a:rPr lang="en-US" dirty="0" smtClean="0"/>
              <a:t>are there values-laden terms that suggest a specific stance? (e.g. illegal alien vs. undocumented worker)</a:t>
            </a:r>
          </a:p>
          <a:p>
            <a:r>
              <a:rPr lang="en-US" b="1" dirty="0" smtClean="0"/>
              <a:t>Analyze types of content used: </a:t>
            </a:r>
            <a:r>
              <a:rPr lang="en-US" dirty="0" smtClean="0"/>
              <a:t>Stats? Quotes?</a:t>
            </a:r>
          </a:p>
          <a:p>
            <a:r>
              <a:rPr lang="en-US" b="1" dirty="0" smtClean="0"/>
              <a:t>Analyze spokespersons used: </a:t>
            </a:r>
            <a:r>
              <a:rPr lang="en-US" dirty="0" smtClean="0"/>
              <a:t>Are there false equivalents? Is your organization’s spokesperson use?</a:t>
            </a:r>
          </a:p>
          <a:p>
            <a:r>
              <a:rPr lang="en-US" b="1" dirty="0" smtClean="0"/>
              <a:t>Analyze overall tone: </a:t>
            </a:r>
            <a:r>
              <a:rPr lang="en-US" dirty="0" smtClean="0"/>
              <a:t>positive, negative, or neutral?</a:t>
            </a:r>
          </a:p>
          <a:p>
            <a:r>
              <a:rPr lang="en-US" b="1" dirty="0" smtClean="0"/>
              <a:t>Analyze the implicit takeaway message: </a:t>
            </a:r>
            <a:r>
              <a:rPr lang="en-US" dirty="0" smtClean="0"/>
              <a:t>If this was the only article someone read about the topic, what would they know? And what remains unanswered?</a:t>
            </a:r>
          </a:p>
        </p:txBody>
      </p:sp>
      <p:pic>
        <p:nvPicPr>
          <p:cNvPr id="3" name="Picture 2"/>
          <p:cNvPicPr>
            <a:picLocks noChangeAspect="1"/>
          </p:cNvPicPr>
          <p:nvPr/>
        </p:nvPicPr>
        <p:blipFill>
          <a:blip r:embed="rId2"/>
          <a:stretch>
            <a:fillRect/>
          </a:stretch>
        </p:blipFill>
        <p:spPr>
          <a:xfrm>
            <a:off x="227754" y="380493"/>
            <a:ext cx="1997653" cy="273987"/>
          </a:xfrm>
          <a:prstGeom prst="rect">
            <a:avLst/>
          </a:prstGeom>
        </p:spPr>
      </p:pic>
    </p:spTree>
    <p:extLst>
      <p:ext uri="{BB962C8B-B14F-4D97-AF65-F5344CB8AC3E}">
        <p14:creationId xmlns:p14="http://schemas.microsoft.com/office/powerpoint/2010/main" val="10599980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321</TotalTime>
  <Words>709</Words>
  <Application>Microsoft Macintosh PowerPoint</Application>
  <PresentationFormat>On-screen Show (4:3)</PresentationFormat>
  <Paragraphs>61</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Arial</vt:lpstr>
      <vt:lpstr>Office Theme</vt:lpstr>
      <vt:lpstr>Media Framing</vt:lpstr>
      <vt:lpstr>Lesson Overview</vt:lpstr>
      <vt:lpstr>1. Understanding the power of the media</vt:lpstr>
      <vt:lpstr>2. Media’s agenda-setting function</vt:lpstr>
      <vt:lpstr>3. Media Framing Principles</vt:lpstr>
      <vt:lpstr>3. Media Framing Principles</vt:lpstr>
      <vt:lpstr>Discussion Questions</vt:lpstr>
      <vt:lpstr>4. Everyday Media Analysis</vt:lpstr>
      <vt:lpstr>4. Everyday Media Analysis</vt:lpstr>
      <vt:lpstr>Discussion Questions</vt:lpstr>
    </vt:vector>
  </TitlesOfParts>
  <Company>Biola University</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Public Relations Ethics</dc:title>
  <dc:creator>Carolyn Kim</dc:creator>
  <cp:lastModifiedBy>Virginia Harrison</cp:lastModifiedBy>
  <cp:revision>20</cp:revision>
  <dcterms:created xsi:type="dcterms:W3CDTF">2016-05-14T23:03:05Z</dcterms:created>
  <dcterms:modified xsi:type="dcterms:W3CDTF">2017-01-04T19:32:03Z</dcterms:modified>
</cp:coreProperties>
</file>