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D"/>
    <a:srgbClr val="0E3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91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DFBB-6A8E-9840-81A8-5653439F27B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77CD-FFBB-4D44-99D9-4429790A05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5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4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4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FCBB-55DB-0D44-95EB-89710275DDE1}" type="datetimeFigureOut">
              <a:rPr lang="en-US" smtClean="0"/>
              <a:t>2/8/17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7A847-1441-3341-9345-AE865B6E7A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805425"/>
            <a:ext cx="9144000" cy="124885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24" y="26672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/>
              <a:t>Ethics in Crisis Management</a:t>
            </a:r>
            <a:r>
              <a:rPr lang="en-US" sz="5400" dirty="0"/>
              <a:t> </a:t>
            </a:r>
            <a:endParaRPr lang="en-US" sz="5400" b="1" dirty="0">
              <a:solidFill>
                <a:srgbClr val="0E3F6E"/>
              </a:solidFill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255624" y="4092797"/>
            <a:ext cx="6400800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Module Nine | Lesson two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5" y="1141309"/>
            <a:ext cx="5957657" cy="81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071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Overview: Access </a:t>
            </a:r>
            <a:r>
              <a:rPr lang="en-US" b="1" dirty="0"/>
              <a:t>To Information During A Crisis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6272"/>
            <a:ext cx="8229600" cy="4525963"/>
          </a:xfrm>
        </p:spPr>
        <p:txBody>
          <a:bodyPr/>
          <a:lstStyle/>
          <a:p>
            <a:r>
              <a:rPr lang="en-US" dirty="0"/>
              <a:t>Significant Choice Ethical Framework</a:t>
            </a:r>
          </a:p>
          <a:p>
            <a:r>
              <a:rPr lang="en-US" dirty="0"/>
              <a:t>Challenge of Information Uncertainty in Crises</a:t>
            </a:r>
          </a:p>
          <a:p>
            <a:r>
              <a:rPr lang="en-US" dirty="0"/>
              <a:t>Communication Ambiguity in Crises</a:t>
            </a:r>
          </a:p>
          <a:p>
            <a:r>
              <a:rPr lang="en-US" dirty="0"/>
              <a:t>Ethics Of Withholding Information</a:t>
            </a:r>
          </a:p>
          <a:p>
            <a:r>
              <a:rPr lang="en-US" dirty="0"/>
              <a:t>A Dialogic Approach In Addressing The Public’s Concerns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15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591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Significant Choice Ethical Framework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47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choice based on the best information available when the decision must be </a:t>
            </a:r>
            <a:r>
              <a:rPr lang="en-US" dirty="0" smtClean="0"/>
              <a:t>made</a:t>
            </a:r>
          </a:p>
          <a:p>
            <a:r>
              <a:rPr lang="en-US" dirty="0"/>
              <a:t>choice making that is voluntary, free from physical or mental </a:t>
            </a:r>
            <a:r>
              <a:rPr lang="en-US" dirty="0" smtClean="0"/>
              <a:t>coercion</a:t>
            </a:r>
          </a:p>
          <a:p>
            <a:r>
              <a:rPr lang="en-US" dirty="0"/>
              <a:t>when a group has vital information the public </a:t>
            </a:r>
            <a:r>
              <a:rPr lang="en-US" dirty="0" smtClean="0"/>
              <a:t>needs, </a:t>
            </a:r>
            <a:r>
              <a:rPr lang="en-US" dirty="0"/>
              <a:t>that information must be disseminated as completely and accurately as possible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Five Standards For Significant Choice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Stakeholders are free from physical or mental coercion.</a:t>
            </a:r>
          </a:p>
          <a:p>
            <a:pPr lvl="0"/>
            <a:r>
              <a:rPr lang="en-US" dirty="0"/>
              <a:t>The choice is made based on all the information available.</a:t>
            </a:r>
          </a:p>
          <a:p>
            <a:pPr lvl="0"/>
            <a:r>
              <a:rPr lang="en-US" dirty="0"/>
              <a:t>All reasonable alternatives are included in the discussion.</a:t>
            </a:r>
          </a:p>
          <a:p>
            <a:pPr lvl="0"/>
            <a:r>
              <a:rPr lang="en-US" dirty="0"/>
              <a:t>Both short-term and long-term consequences are disclosed and discussed.</a:t>
            </a:r>
          </a:p>
          <a:p>
            <a:pPr lvl="0"/>
            <a:r>
              <a:rPr lang="en-US" dirty="0"/>
              <a:t>Both senders and receivers of messages are open about </a:t>
            </a:r>
            <a:r>
              <a:rPr lang="en-US" dirty="0" smtClean="0"/>
              <a:t>their </a:t>
            </a:r>
            <a:r>
              <a:rPr lang="en-US" dirty="0"/>
              <a:t>personal motives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2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58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Challenge of Information Uncertainty in Crises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81419"/>
            <a:ext cx="8229600" cy="4525963"/>
          </a:xfrm>
        </p:spPr>
        <p:txBody>
          <a:bodyPr/>
          <a:lstStyle/>
          <a:p>
            <a:r>
              <a:rPr lang="en-US" dirty="0"/>
              <a:t>Uncertainty is the inability to determine the present or predict the future. </a:t>
            </a:r>
            <a:endParaRPr lang="en-US" dirty="0" smtClean="0"/>
          </a:p>
          <a:p>
            <a:r>
              <a:rPr lang="en-US" dirty="0" smtClean="0"/>
              <a:t>Organizations </a:t>
            </a:r>
            <a:r>
              <a:rPr lang="en-US" dirty="0"/>
              <a:t>experience uncertainty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--due </a:t>
            </a:r>
            <a:r>
              <a:rPr lang="en-US" dirty="0"/>
              <a:t>to lack of </a:t>
            </a:r>
            <a:r>
              <a:rPr lang="en-US" dirty="0" smtClean="0"/>
              <a:t>information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--due </a:t>
            </a:r>
            <a:r>
              <a:rPr lang="en-US" dirty="0"/>
              <a:t>to the complexity of the </a:t>
            </a:r>
            <a:r>
              <a:rPr lang="en-US" dirty="0" smtClean="0"/>
              <a:t>information</a:t>
            </a:r>
          </a:p>
          <a:p>
            <a:pPr marL="400050" lvl="1" indent="0">
              <a:buNone/>
            </a:pPr>
            <a:r>
              <a:rPr lang="en-US" dirty="0" smtClean="0"/>
              <a:t>--due </a:t>
            </a:r>
            <a:r>
              <a:rPr lang="en-US" dirty="0"/>
              <a:t>to questions about the quality of the information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7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97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Communication Ambiguity in Crises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5327"/>
            <a:ext cx="8229600" cy="4525963"/>
          </a:xfrm>
        </p:spPr>
        <p:txBody>
          <a:bodyPr/>
          <a:lstStyle/>
          <a:p>
            <a:pPr marL="457200" indent="-457200"/>
            <a:r>
              <a:rPr lang="en-US" dirty="0"/>
              <a:t>defined as multiple interpretations of an event </a:t>
            </a:r>
          </a:p>
          <a:p>
            <a:pPr marL="457200" indent="-457200"/>
            <a:r>
              <a:rPr lang="en-US" dirty="0"/>
              <a:t>various groups may have communication goals and viewpoints that potentially conflict with each other </a:t>
            </a:r>
          </a:p>
          <a:p>
            <a:pPr marL="457200" indent="-457200"/>
            <a:r>
              <a:rPr lang="en-US" dirty="0"/>
              <a:t>The consistency of message is one important benchmark of effective </a:t>
            </a:r>
            <a:r>
              <a:rPr lang="en-US" dirty="0">
                <a:solidFill>
                  <a:prstClr val="black"/>
                </a:solidFill>
              </a:rPr>
              <a:t>crisis communication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73250" y="5527071"/>
            <a:ext cx="2286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9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Ethics Of Withholding </a:t>
            </a:r>
            <a:r>
              <a:rPr lang="en-US" b="1" dirty="0" smtClean="0"/>
              <a:t>Information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4525963"/>
          </a:xfrm>
        </p:spPr>
        <p:txBody>
          <a:bodyPr/>
          <a:lstStyle/>
          <a:p>
            <a:r>
              <a:rPr lang="en-US" dirty="0"/>
              <a:t>Stonewalling, offering only selected disclosures, creating ambiguity, etc. in crisis</a:t>
            </a:r>
          </a:p>
          <a:p>
            <a:pPr marL="0" indent="0">
              <a:buNone/>
            </a:pPr>
            <a:r>
              <a:rPr lang="en-US" dirty="0"/>
              <a:t>	is generally considered unethical</a:t>
            </a:r>
          </a:p>
          <a:p>
            <a:r>
              <a:rPr lang="en-US" dirty="0"/>
              <a:t>	There may be legitimate reasons to withhold 	information temporarily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48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Sensitive Information—Potential Consequence if Released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746"/>
            <a:ext cx="8229600" cy="4636918"/>
          </a:xfrm>
        </p:spPr>
        <p:txBody>
          <a:bodyPr>
            <a:normAutofit/>
          </a:bodyPr>
          <a:lstStyle/>
          <a:p>
            <a:r>
              <a:rPr lang="en-US" dirty="0" smtClean="0"/>
              <a:t>Might jeopardizes </a:t>
            </a:r>
            <a:r>
              <a:rPr lang="en-US" dirty="0"/>
              <a:t>national security or an ongoing police </a:t>
            </a:r>
            <a:r>
              <a:rPr lang="en-US" dirty="0" smtClean="0"/>
              <a:t>investigation</a:t>
            </a:r>
            <a:endParaRPr lang="en-US" dirty="0"/>
          </a:p>
          <a:p>
            <a:r>
              <a:rPr lang="en-US" dirty="0" smtClean="0"/>
              <a:t>Might unnecessarily violates </a:t>
            </a:r>
            <a:r>
              <a:rPr lang="en-US" dirty="0"/>
              <a:t>privacy </a:t>
            </a:r>
            <a:endParaRPr lang="en-US" dirty="0" smtClean="0"/>
          </a:p>
          <a:p>
            <a:r>
              <a:rPr lang="en-US" dirty="0" smtClean="0"/>
              <a:t>might </a:t>
            </a:r>
            <a:r>
              <a:rPr lang="en-US" dirty="0"/>
              <a:t>lead to undue stigmatization of individuals </a:t>
            </a:r>
            <a:r>
              <a:rPr lang="en-US" dirty="0" smtClean="0"/>
              <a:t>or groups </a:t>
            </a:r>
          </a:p>
          <a:p>
            <a:r>
              <a:rPr lang="en-US" dirty="0" smtClean="0"/>
              <a:t>might </a:t>
            </a:r>
            <a:r>
              <a:rPr lang="en-US" dirty="0"/>
              <a:t>lead to behaviors that would result </a:t>
            </a:r>
          </a:p>
          <a:p>
            <a:pPr marL="0" indent="0">
              <a:buNone/>
            </a:pPr>
            <a:r>
              <a:rPr lang="en-US" dirty="0" smtClean="0"/>
              <a:t>	in </a:t>
            </a:r>
            <a:r>
              <a:rPr lang="en-US" dirty="0"/>
              <a:t>increased spread of disease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0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90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Dialogic Approach In Addressing The Public’s Concerns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505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public has the right to know what risks it faces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/>
              <a:t>concerns about risk should be accepted as legitimate.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public can serve as a resource, rather than a burden, in risk and crisis management </a:t>
            </a:r>
            <a:endParaRPr lang="en-US" dirty="0" smtClean="0"/>
          </a:p>
          <a:p>
            <a:r>
              <a:rPr lang="en-US" dirty="0"/>
              <a:t>Maintaining information transparency is </a:t>
            </a:r>
            <a:r>
              <a:rPr lang="en-US" dirty="0" smtClean="0"/>
              <a:t>important in </a:t>
            </a:r>
            <a:r>
              <a:rPr lang="en-US" dirty="0"/>
              <a:t>building risk communication capacity to support all phases of emergency management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 smtClean="0">
                <a:solidFill>
                  <a:schemeClr val="bg1"/>
                </a:solidFill>
              </a:rPr>
              <a:t>Two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41" y="372385"/>
            <a:ext cx="1999661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2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</TotalTime>
  <Words>367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Ethics in Crisis Management </vt:lpstr>
      <vt:lpstr>Overview: Access To Information During A Crisis </vt:lpstr>
      <vt:lpstr>Significant Choice Ethical Framework </vt:lpstr>
      <vt:lpstr>Five Standards For Significant Choice </vt:lpstr>
      <vt:lpstr>Challenge of Information Uncertainty in Crises </vt:lpstr>
      <vt:lpstr>Communication Ambiguity in Crises</vt:lpstr>
      <vt:lpstr>Ethics Of Withholding Information </vt:lpstr>
      <vt:lpstr>Types of Sensitive Information—Potential Consequence if Released</vt:lpstr>
      <vt:lpstr>A Dialogic Approach In Addressing The Public’s Concerns </vt:lpstr>
    </vt:vector>
  </TitlesOfParts>
  <Company>Biola University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Public Relations Ethics</dc:title>
  <dc:creator>Carolyn Kim</dc:creator>
  <cp:lastModifiedBy>Virginia Harrison</cp:lastModifiedBy>
  <cp:revision>19</cp:revision>
  <dcterms:created xsi:type="dcterms:W3CDTF">2016-05-14T23:03:05Z</dcterms:created>
  <dcterms:modified xsi:type="dcterms:W3CDTF">2017-02-08T19:55:54Z</dcterms:modified>
</cp:coreProperties>
</file>