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9" r:id="rId4"/>
    <p:sldId id="262" r:id="rId5"/>
    <p:sldId id="263" r:id="rId6"/>
    <p:sldId id="264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1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5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Microsoft Office User" initials="Office [4]" lastIdx="1" clrIdx="3">
    <p:extLst/>
  </p:cmAuthor>
  <p:cmAuthor id="5" name="Microsoft Office User" initials="Office [5]" lastIdx="1" clrIdx="4">
    <p:extLst/>
  </p:cmAuthor>
  <p:cmAuthor id="6" name="Microsoft Office User" initials="Office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8"/>
    <p:restoredTop sz="91522"/>
  </p:normalViewPr>
  <p:slideViewPr>
    <p:cSldViewPr snapToGrid="0" snapToObjects="1">
      <p:cViewPr>
        <p:scale>
          <a:sx n="59" d="100"/>
          <a:sy n="59" d="100"/>
        </p:scale>
        <p:origin x="1672" y="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C77CD-FFBB-4D44-99D9-4429790A05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12/18/16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4" y="26672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E3F6E"/>
                </a:solidFill>
              </a:rPr>
              <a:t>Transparency and Disclosure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4" y="4092797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| Lesson Two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</a:t>
            </a:r>
            <a:r>
              <a:rPr lang="en-US" sz="1200" dirty="0">
                <a:solidFill>
                  <a:schemeClr val="bg1"/>
                </a:solidFill>
              </a:rPr>
              <a:t>Transparency and </a:t>
            </a:r>
            <a:r>
              <a:rPr lang="en-US" sz="1200" dirty="0" smtClean="0">
                <a:solidFill>
                  <a:schemeClr val="bg1"/>
                </a:solidFill>
              </a:rPr>
              <a:t>Disclosure Guidelines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8866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Conflicts of </a:t>
            </a:r>
            <a:r>
              <a:rPr lang="en-US" dirty="0"/>
              <a:t>I</a:t>
            </a:r>
            <a:r>
              <a:rPr lang="en-US" dirty="0" smtClean="0"/>
              <a:t>nterest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These are part of professional and personal life</a:t>
            </a:r>
          </a:p>
          <a:p>
            <a:r>
              <a:rPr lang="en-US" dirty="0" smtClean="0"/>
              <a:t>Disclosure builds trust</a:t>
            </a:r>
          </a:p>
          <a:p>
            <a:r>
              <a:rPr lang="en-US" dirty="0"/>
              <a:t>A</a:t>
            </a:r>
            <a:r>
              <a:rPr lang="en-US" dirty="0" smtClean="0"/>
              <a:t>nything </a:t>
            </a:r>
            <a:r>
              <a:rPr lang="en-US" dirty="0"/>
              <a:t>that might be perceived as biasing the practitioner’s judgment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</a:t>
            </a:r>
            <a:r>
              <a:rPr lang="en-US" sz="1200" dirty="0">
                <a:solidFill>
                  <a:schemeClr val="bg1"/>
                </a:solidFill>
              </a:rPr>
              <a:t>Transparency and </a:t>
            </a:r>
            <a:r>
              <a:rPr lang="en-US" sz="1200" dirty="0" smtClean="0">
                <a:solidFill>
                  <a:schemeClr val="bg1"/>
                </a:solidFill>
              </a:rPr>
              <a:t>Disclosure Guidelines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Disclose Financial Interests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Pay</a:t>
            </a:r>
            <a:r>
              <a:rPr lang="en-US" dirty="0"/>
              <a:t>-for-</a:t>
            </a:r>
            <a:r>
              <a:rPr lang="en-US" dirty="0" smtClean="0"/>
              <a:t>play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early radio days when DJs were paid to pay specific musicians.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undisclosed compensation of reporters or media for the placements of editorial material” (PRSA, 2009b). </a:t>
            </a:r>
          </a:p>
          <a:p>
            <a:r>
              <a:rPr lang="en-US" dirty="0" smtClean="0"/>
              <a:t>Sponsoring coverage in media</a:t>
            </a:r>
          </a:p>
          <a:p>
            <a:pPr lvl="1"/>
            <a:r>
              <a:rPr lang="en-US" dirty="0" smtClean="0"/>
              <a:t>Advertorials</a:t>
            </a:r>
            <a:r>
              <a:rPr lang="en-US" dirty="0"/>
              <a:t>, native advertising, and sponsored content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</a:t>
            </a:r>
            <a:r>
              <a:rPr lang="en-US" sz="1200" dirty="0">
                <a:solidFill>
                  <a:schemeClr val="bg1"/>
                </a:solidFill>
              </a:rPr>
              <a:t>Transparency and </a:t>
            </a:r>
            <a:r>
              <a:rPr lang="en-US" sz="1200" dirty="0" smtClean="0">
                <a:solidFill>
                  <a:schemeClr val="bg1"/>
                </a:solidFill>
              </a:rPr>
              <a:t>Disclosure Guidelines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Deceptive Practices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Avoiding and correcting false facts</a:t>
            </a:r>
          </a:p>
          <a:p>
            <a:r>
              <a:rPr lang="en-US" dirty="0" smtClean="0"/>
              <a:t>Astroturfing</a:t>
            </a:r>
          </a:p>
          <a:p>
            <a:pPr lvl="1"/>
            <a:r>
              <a:rPr lang="en-US" dirty="0" smtClean="0"/>
              <a:t>Deceptive use of </a:t>
            </a:r>
            <a:r>
              <a:rPr lang="en-US" dirty="0"/>
              <a:t>front groups </a:t>
            </a:r>
            <a:r>
              <a:rPr lang="en-US" dirty="0" smtClean="0"/>
              <a:t>as a </a:t>
            </a:r>
            <a:r>
              <a:rPr lang="en-US" dirty="0"/>
              <a:t>grassroots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Paying for volunteers</a:t>
            </a:r>
          </a:p>
          <a:p>
            <a:pPr lvl="1"/>
            <a:r>
              <a:rPr lang="en-US" dirty="0" smtClean="0"/>
              <a:t>Experts endorsing </a:t>
            </a:r>
            <a:r>
              <a:rPr lang="en-US" dirty="0"/>
              <a:t>an idea, </a:t>
            </a:r>
            <a:r>
              <a:rPr lang="en-US" dirty="0" smtClean="0"/>
              <a:t>people </a:t>
            </a:r>
            <a:r>
              <a:rPr lang="en-US" dirty="0"/>
              <a:t>posting comments on a blog, </a:t>
            </a:r>
            <a:r>
              <a:rPr lang="en-US" dirty="0" smtClean="0"/>
              <a:t>advocates </a:t>
            </a:r>
            <a:r>
              <a:rPr lang="en-US" dirty="0"/>
              <a:t>filling a city council meeting </a:t>
            </a:r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3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Legal and Regulatory Requirements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	Legal and Regulatory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Security and Exchange Commission (SEC) </a:t>
            </a:r>
            <a:endParaRPr lang="en-US" dirty="0" smtClean="0"/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released about publicly-traded </a:t>
            </a:r>
            <a:r>
              <a:rPr lang="en-US" dirty="0" smtClean="0"/>
              <a:t>companies </a:t>
            </a:r>
          </a:p>
          <a:p>
            <a:pPr lvl="1"/>
            <a:r>
              <a:rPr lang="en-US" dirty="0" smtClean="0"/>
              <a:t>SEC’s </a:t>
            </a:r>
            <a:r>
              <a:rPr lang="en-US" dirty="0"/>
              <a:t>Regulation Fair Disclosure policy r</a:t>
            </a:r>
            <a:r>
              <a:rPr lang="en-US" dirty="0" smtClean="0"/>
              <a:t>equires </a:t>
            </a:r>
            <a:r>
              <a:rPr lang="en-US" dirty="0"/>
              <a:t>that all “material nonpublic information” be released to investors at the same time </a:t>
            </a:r>
            <a:r>
              <a:rPr lang="en-US" dirty="0" smtClean="0"/>
              <a:t>(</a:t>
            </a:r>
            <a:r>
              <a:rPr lang="en-US" dirty="0"/>
              <a:t>Security and Exchange Commission, 2010, para. 1).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Federal Trade Commission (FTC)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egulates </a:t>
            </a:r>
            <a:r>
              <a:rPr lang="en-US" dirty="0"/>
              <a:t>the types of information </a:t>
            </a:r>
            <a:r>
              <a:rPr lang="en-US" dirty="0" smtClean="0"/>
              <a:t>used about </a:t>
            </a:r>
            <a:r>
              <a:rPr lang="en-US" dirty="0"/>
              <a:t>products and </a:t>
            </a:r>
            <a:r>
              <a:rPr lang="en-US" dirty="0" smtClean="0"/>
              <a:t>services.</a:t>
            </a:r>
          </a:p>
          <a:p>
            <a:pPr lvl="1"/>
            <a:r>
              <a:rPr lang="en-US" dirty="0" smtClean="0"/>
              <a:t>For example, internet </a:t>
            </a:r>
            <a:r>
              <a:rPr lang="en-US" dirty="0"/>
              <a:t>content creators must state anything of value given to them to secure coverage. 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industry has specific rules and regulations that practitioners must follow.</a:t>
            </a:r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Discussion Questions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8248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Brainstorm CSR partnerships that are mutually beneficial. Why are these beneficial? What was the role of disclosure and transparency?</a:t>
            </a:r>
          </a:p>
          <a:p>
            <a:pPr marL="0" indent="0" algn="ctr">
              <a:buNone/>
            </a:pPr>
            <a:endParaRPr lang="en-US" sz="1600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You are working for a struggling midsized newspaper, a company comes to you with a native advertising offer? The content will be marks as sponsored content.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Do you accept the offer? 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If you were the company, would you sponsor native advertising?</a:t>
            </a:r>
          </a:p>
          <a:p>
            <a:pPr marL="0" indent="0" algn="ctr">
              <a:buNone/>
            </a:pPr>
            <a:endParaRPr lang="en-US" sz="1600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Your public relations team works for the largest manufacturer of widgets. The second-largest manufacturer wants to hire your team. How do you handle this? </a:t>
            </a:r>
          </a:p>
          <a:p>
            <a:pPr marL="0" indent="0" algn="ctr">
              <a:buNone/>
            </a:pPr>
            <a:endParaRPr lang="en-US" sz="1600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For </a:t>
            </a:r>
            <a:r>
              <a:rPr lang="en-US" sz="1600" dirty="0">
                <a:solidFill>
                  <a:srgbClr val="FFFFFF"/>
                </a:solidFill>
              </a:rPr>
              <a:t>a press conference, you are worried about not filling the room and it looking </a:t>
            </a:r>
            <a:r>
              <a:rPr lang="en-US" sz="1600" dirty="0" smtClean="0">
                <a:solidFill>
                  <a:srgbClr val="FFFFFF"/>
                </a:solidFill>
              </a:rPr>
              <a:t>empty. What should you do? Should </a:t>
            </a:r>
            <a:r>
              <a:rPr lang="en-US" sz="1600" dirty="0">
                <a:solidFill>
                  <a:srgbClr val="FFFFFF"/>
                </a:solidFill>
              </a:rPr>
              <a:t>you hire volunteers</a:t>
            </a:r>
            <a:r>
              <a:rPr lang="en-US" sz="1600" dirty="0" smtClean="0">
                <a:solidFill>
                  <a:srgbClr val="FFFFFF"/>
                </a:solidFill>
              </a:rPr>
              <a:t>?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Should you require your employees to come?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What do you do if the real press notice that they don’t know many in the audience?</a:t>
            </a:r>
          </a:p>
          <a:p>
            <a:pPr marL="0" indent="0" algn="ctr"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References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References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Choi, C. (2015, Nov. 25). AP Interview: Coke exec on 'adversarial' ties with critics. </a:t>
            </a:r>
            <a:r>
              <a:rPr lang="en-US" sz="1800" i="1" dirty="0">
                <a:solidFill>
                  <a:srgbClr val="FFFFFF"/>
                </a:solidFill>
              </a:rPr>
              <a:t>AP: The Big Story</a:t>
            </a:r>
            <a:r>
              <a:rPr lang="en-US" sz="1800" dirty="0">
                <a:solidFill>
                  <a:srgbClr val="FFFFFF"/>
                </a:solidFill>
              </a:rPr>
              <a:t>. Retrieved Nov. 8, 2016, from http://bigstory.ap.org/article/479df5d750db455b811c301fcf509b78/ap-interview-coke-exec-adversarial-ties-critics</a:t>
            </a:r>
          </a:p>
          <a:p>
            <a:r>
              <a:rPr lang="en-US" sz="1800" dirty="0" smtClean="0">
                <a:solidFill>
                  <a:srgbClr val="FFFFFF"/>
                </a:solidFill>
              </a:rPr>
              <a:t>O’Connor</a:t>
            </a:r>
            <a:r>
              <a:rPr lang="en-US" sz="1800" dirty="0">
                <a:solidFill>
                  <a:srgbClr val="FFFFFF"/>
                </a:solidFill>
              </a:rPr>
              <a:t>, A. (2015, Aug. 9). Coca-Cola Funds Scientists Who Shift Blame for Obesity Away From Bad Diets. </a:t>
            </a:r>
            <a:r>
              <a:rPr lang="en-US" sz="1800" i="1" dirty="0">
                <a:solidFill>
                  <a:srgbClr val="FFFFFF"/>
                </a:solidFill>
              </a:rPr>
              <a:t>New York Times</a:t>
            </a:r>
            <a:r>
              <a:rPr lang="en-US" sz="1800" dirty="0">
                <a:solidFill>
                  <a:srgbClr val="FFFFFF"/>
                </a:solidFill>
              </a:rPr>
              <a:t>, Retrieved Nov. 8, 2016, from </a:t>
            </a:r>
            <a:r>
              <a:rPr lang="en-US" sz="1800" u="sng" dirty="0">
                <a:solidFill>
                  <a:srgbClr val="FFFFFF"/>
                </a:solidFill>
              </a:rPr>
              <a:t>http://well.blogs.nytimes.com/2015/08/09/coca-cola-funds-scientists-who-shift-blame-for-obesity-away-from-bad-diets/?_r=</a:t>
            </a:r>
            <a:r>
              <a:rPr lang="en-US" sz="1800" u="sng" dirty="0" smtClean="0">
                <a:solidFill>
                  <a:srgbClr val="FFFFFF"/>
                </a:solidFill>
              </a:rPr>
              <a:t>0</a:t>
            </a:r>
          </a:p>
          <a:p>
            <a:r>
              <a:rPr lang="en-US" sz="1800" dirty="0">
                <a:solidFill>
                  <a:srgbClr val="FFFFFF"/>
                </a:solidFill>
              </a:rPr>
              <a:t>Public Relations Society of America. (2009a). Professional Standards Advisory PS-11: Professional Conflicts Of Interest. Retrieved from http://www.prsa.org/AboutPRSA/Ethics/EthicalStandardsAdvisories/Documents/PSA-11.</a:t>
            </a:r>
            <a:r>
              <a:rPr lang="en-US" sz="1800" dirty="0" smtClean="0">
                <a:solidFill>
                  <a:srgbClr val="FFFFFF"/>
                </a:solidFill>
              </a:rPr>
              <a:t>pdf</a:t>
            </a:r>
          </a:p>
          <a:p>
            <a:r>
              <a:rPr lang="en-US" sz="1800" dirty="0">
                <a:solidFill>
                  <a:srgbClr val="FFFFFF"/>
                </a:solidFill>
              </a:rPr>
              <a:t>Security and Exchange Commission. (2010). Final Rule: Selective Disclosure and Insider Trading. Retrieved from </a:t>
            </a:r>
            <a:r>
              <a:rPr lang="en-US" sz="1800" u="sng" dirty="0">
                <a:solidFill>
                  <a:srgbClr val="FFFFFF"/>
                </a:solidFill>
              </a:rPr>
              <a:t>http://www.sec.gov/rules/final/33-7881.htm</a:t>
            </a:r>
            <a:endParaRPr lang="en-US" sz="1800" dirty="0">
              <a:solidFill>
                <a:srgbClr val="FFFFFF"/>
              </a:solidFill>
            </a:endParaRPr>
          </a:p>
          <a:p>
            <a:endParaRPr lang="en-US" sz="1800" dirty="0">
              <a:solidFill>
                <a:srgbClr val="FFFFFF"/>
              </a:solidFill>
            </a:endParaRPr>
          </a:p>
          <a:p>
            <a:endParaRPr lang="en-US" sz="1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The role of transparency and disclosure in CSR activities</a:t>
            </a:r>
          </a:p>
          <a:p>
            <a:r>
              <a:rPr lang="en-US" dirty="0" smtClean="0"/>
              <a:t>Guidelines for transparency and disclosure</a:t>
            </a:r>
          </a:p>
          <a:p>
            <a:r>
              <a:rPr lang="en-US" dirty="0" smtClean="0"/>
              <a:t>Regulators and regulations about transparency and disclosure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Definitions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91274"/>
            <a:ext cx="8229600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Corporate Social Responsibility (CSR)</a:t>
            </a:r>
          </a:p>
          <a:p>
            <a:pPr lvl="1"/>
            <a:r>
              <a:rPr lang="en-US" dirty="0" smtClean="0"/>
              <a:t>Philanthropic activities that allow businesses to  provide social good and create </a:t>
            </a:r>
            <a:r>
              <a:rPr lang="en-US" dirty="0"/>
              <a:t>long-term </a:t>
            </a:r>
            <a:r>
              <a:rPr lang="en-US" dirty="0" smtClean="0"/>
              <a:t>value for the organization</a:t>
            </a:r>
          </a:p>
          <a:p>
            <a:r>
              <a:rPr lang="en-US" dirty="0"/>
              <a:t>P</a:t>
            </a:r>
            <a:r>
              <a:rPr lang="en-US" dirty="0" smtClean="0"/>
              <a:t>ay</a:t>
            </a:r>
            <a:r>
              <a:rPr lang="en-US" dirty="0"/>
              <a:t>-for-</a:t>
            </a:r>
            <a:r>
              <a:rPr lang="en-US" dirty="0" smtClean="0"/>
              <a:t>play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public relations, the term means “the undisclosed compensation of reporters or media for the placements of editorial material” (PRSA, 2009b). </a:t>
            </a:r>
            <a:endParaRPr lang="en-US" dirty="0" smtClean="0"/>
          </a:p>
          <a:p>
            <a:r>
              <a:rPr lang="en-US" dirty="0" smtClean="0"/>
              <a:t>Native Advertising</a:t>
            </a:r>
          </a:p>
          <a:p>
            <a:pPr lvl="1"/>
            <a:r>
              <a:rPr lang="en-US" dirty="0" smtClean="0"/>
              <a:t>Content presented in the native format of a media source, but paid for by a sponsoring organization. Also called advertorials and sponsored content.</a:t>
            </a:r>
          </a:p>
          <a:p>
            <a:r>
              <a:rPr lang="en-US" dirty="0" smtClean="0"/>
              <a:t>Astroturfing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unethical use of front </a:t>
            </a:r>
            <a:r>
              <a:rPr lang="en-US" dirty="0" smtClean="0"/>
              <a:t>groups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CSR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Criticism of CSR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a face-saving tactic</a:t>
            </a:r>
          </a:p>
          <a:p>
            <a:r>
              <a:rPr lang="en-US" dirty="0" smtClean="0"/>
              <a:t>Role of transparency and disclosure</a:t>
            </a:r>
          </a:p>
          <a:p>
            <a:pPr lvl="1"/>
            <a:r>
              <a:rPr lang="en-US" dirty="0" smtClean="0"/>
              <a:t>Necessary to build and maintain relationships</a:t>
            </a:r>
          </a:p>
          <a:p>
            <a:r>
              <a:rPr lang="en-US" dirty="0" smtClean="0"/>
              <a:t>Should build mutually beneficial relationships for businesses and non-profits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CSR and Crisis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Coca-Cola and Global Energy Balance Network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Coca-Cola</a:t>
            </a:r>
          </a:p>
          <a:p>
            <a:pPr lvl="1"/>
            <a:r>
              <a:rPr lang="en-US" dirty="0" smtClean="0"/>
              <a:t>World’s largest soda company</a:t>
            </a:r>
          </a:p>
          <a:p>
            <a:r>
              <a:rPr lang="en-US" dirty="0" smtClean="0"/>
              <a:t>Global </a:t>
            </a:r>
            <a:r>
              <a:rPr lang="en-US" dirty="0"/>
              <a:t>Energy Balance </a:t>
            </a:r>
            <a:r>
              <a:rPr lang="en-US" dirty="0" smtClean="0"/>
              <a:t>Network (</a:t>
            </a:r>
            <a:r>
              <a:rPr lang="en-US" dirty="0"/>
              <a:t>GEBN). </a:t>
            </a:r>
            <a:endParaRPr lang="en-US" dirty="0" smtClean="0"/>
          </a:p>
          <a:p>
            <a:pPr lvl="1"/>
            <a:r>
              <a:rPr lang="en-US" dirty="0" smtClean="0"/>
              <a:t>A nonprofit </a:t>
            </a:r>
          </a:p>
          <a:p>
            <a:pPr lvl="1"/>
            <a:r>
              <a:rPr lang="en-US" dirty="0" smtClean="0"/>
              <a:t>Advocated that “</a:t>
            </a:r>
            <a:r>
              <a:rPr lang="en-US" dirty="0"/>
              <a:t>weight-conscious Americans are overly fixated on how much they eat and drink while not paying enough attention to exercise” (O’Connor, 2015, para. 3). </a:t>
            </a:r>
            <a:endParaRPr lang="en-US" dirty="0" smtClean="0"/>
          </a:p>
          <a:p>
            <a:r>
              <a:rPr lang="en-US" dirty="0" smtClean="0"/>
              <a:t>Coca-Cola donated $1.5 </a:t>
            </a:r>
            <a:r>
              <a:rPr lang="en-US" dirty="0"/>
              <a:t>million to GEBN and close to $4 million to two of its founding members </a:t>
            </a:r>
            <a:r>
              <a:rPr lang="en-US" dirty="0" smtClean="0"/>
              <a:t>in 2015 (</a:t>
            </a:r>
            <a:r>
              <a:rPr lang="en-US" dirty="0"/>
              <a:t>O’Connor, </a:t>
            </a:r>
            <a:r>
              <a:rPr lang="en-US" dirty="0" smtClean="0"/>
              <a:t>2015). </a:t>
            </a:r>
          </a:p>
          <a:p>
            <a:r>
              <a:rPr lang="en-US" smtClean="0"/>
              <a:t>Controversy </a:t>
            </a:r>
            <a:r>
              <a:rPr lang="en-US" dirty="0" smtClean="0"/>
              <a:t>around sugary </a:t>
            </a:r>
            <a:r>
              <a:rPr lang="en-US" dirty="0"/>
              <a:t>drinks </a:t>
            </a:r>
            <a:r>
              <a:rPr lang="en-US" smtClean="0"/>
              <a:t>and obesity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CSR and Crisis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Coca-Cola and </a:t>
            </a:r>
            <a:br>
              <a:rPr lang="en-US" dirty="0" smtClean="0"/>
            </a:br>
            <a:r>
              <a:rPr lang="en-US" dirty="0" smtClean="0"/>
              <a:t>Global Energy Balance Network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New York Times </a:t>
            </a:r>
            <a:endParaRPr lang="en-US" dirty="0" smtClean="0"/>
          </a:p>
          <a:p>
            <a:pPr lvl="1"/>
            <a:r>
              <a:rPr lang="en-US" dirty="0" smtClean="0"/>
              <a:t>GEBN’s website </a:t>
            </a:r>
            <a:r>
              <a:rPr lang="en-US" dirty="0"/>
              <a:t>was registered to the Coca-Cola headquarters in Atlanta and the company was listed as the site’s administrator (O’Connor, 2015). </a:t>
            </a:r>
            <a:endParaRPr lang="en-US" dirty="0" smtClean="0"/>
          </a:p>
          <a:p>
            <a:r>
              <a:rPr lang="en-US" dirty="0" smtClean="0"/>
              <a:t>The Associated Press </a:t>
            </a:r>
          </a:p>
          <a:p>
            <a:pPr lvl="1"/>
            <a:r>
              <a:rPr lang="en-US" dirty="0" smtClean="0"/>
              <a:t>GEBN was part of plan to counter the “shrill rhetoric” </a:t>
            </a:r>
            <a:r>
              <a:rPr lang="en-US" dirty="0"/>
              <a:t>of </a:t>
            </a:r>
            <a:r>
              <a:rPr lang="en-US" dirty="0" smtClean="0"/>
              <a:t>“public </a:t>
            </a:r>
            <a:r>
              <a:rPr lang="en-US" dirty="0"/>
              <a:t>health </a:t>
            </a:r>
            <a:r>
              <a:rPr lang="en-US" dirty="0" smtClean="0"/>
              <a:t>extremists” </a:t>
            </a:r>
            <a:r>
              <a:rPr lang="en-US" dirty="0"/>
              <a:t>(Choi, 2015, para. 4).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president of Coke North America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elieved </a:t>
            </a:r>
            <a:r>
              <a:rPr lang="en-US" dirty="0"/>
              <a:t>that Coke’s intentions with GEBN were good and the goal was to be helpful (Choi, 2015)</a:t>
            </a:r>
            <a:r>
              <a:rPr lang="en-US" dirty="0" smtClean="0"/>
              <a:t>.</a:t>
            </a:r>
          </a:p>
          <a:p>
            <a:r>
              <a:rPr lang="en-US" dirty="0" smtClean="0"/>
              <a:t>GEBN was disbanded three months after the </a:t>
            </a:r>
            <a:r>
              <a:rPr lang="en-US" i="1" dirty="0" smtClean="0"/>
              <a:t>NYT</a:t>
            </a:r>
            <a:r>
              <a:rPr lang="en-US" dirty="0" smtClean="0"/>
              <a:t>’s story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6909942" y="281994"/>
            <a:ext cx="2084766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</a:t>
            </a:r>
            <a:r>
              <a:rPr lang="en-US" sz="1200" dirty="0">
                <a:solidFill>
                  <a:schemeClr val="bg1"/>
                </a:solidFill>
              </a:rPr>
              <a:t>Transparency and </a:t>
            </a:r>
            <a:r>
              <a:rPr lang="en-US" sz="1200" dirty="0" smtClean="0">
                <a:solidFill>
                  <a:schemeClr val="bg1"/>
                </a:solidFill>
              </a:rPr>
              <a:t>Disclosure’s </a:t>
            </a:r>
            <a:r>
              <a:rPr lang="en-US" sz="1200" dirty="0">
                <a:solidFill>
                  <a:schemeClr val="bg1"/>
                </a:solidFill>
              </a:rPr>
              <a:t>Role in CSR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Transparency and Disclosure’s </a:t>
            </a:r>
            <a:br>
              <a:rPr lang="en-US" dirty="0" smtClean="0"/>
            </a:br>
            <a:r>
              <a:rPr lang="en-US" dirty="0" smtClean="0"/>
              <a:t>Role in CSR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Page Principles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perception is determined 90 percent by what the organization does and only 10 percent what it </a:t>
            </a:r>
            <a:r>
              <a:rPr lang="en-US" dirty="0" smtClean="0"/>
              <a:t>says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specially </a:t>
            </a:r>
            <a:r>
              <a:rPr lang="en-US" dirty="0"/>
              <a:t>when it discloses very little. </a:t>
            </a:r>
            <a:endParaRPr lang="en-US" dirty="0" smtClean="0"/>
          </a:p>
          <a:p>
            <a:r>
              <a:rPr lang="en-US" dirty="0" smtClean="0"/>
              <a:t>Business and non-profits must be transparent and have appropriate disclosure about CSR activities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</a:t>
            </a:r>
            <a:r>
              <a:rPr lang="en-US" sz="1200" dirty="0">
                <a:solidFill>
                  <a:schemeClr val="bg1"/>
                </a:solidFill>
              </a:rPr>
              <a:t>Transparency and </a:t>
            </a:r>
            <a:r>
              <a:rPr lang="en-US" sz="1200" dirty="0" smtClean="0">
                <a:solidFill>
                  <a:schemeClr val="bg1"/>
                </a:solidFill>
              </a:rPr>
              <a:t>Disclosure Guidelines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Transparency and Disclosure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Page Principles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dvise </a:t>
            </a:r>
            <a:r>
              <a:rPr lang="en-US" dirty="0"/>
              <a:t>practitioners to tell the </a:t>
            </a:r>
            <a:r>
              <a:rPr lang="en-US" dirty="0" smtClean="0"/>
              <a:t>truth</a:t>
            </a:r>
            <a:endParaRPr lang="en-US" dirty="0"/>
          </a:p>
          <a:p>
            <a:pPr lvl="1"/>
            <a:r>
              <a:rPr lang="en-US" dirty="0"/>
              <a:t>L</a:t>
            </a:r>
            <a:r>
              <a:rPr lang="en-US" dirty="0" smtClean="0"/>
              <a:t>isten </a:t>
            </a:r>
            <a:r>
              <a:rPr lang="en-US" dirty="0"/>
              <a:t>to stakeholder to learn what information is </a:t>
            </a:r>
            <a:r>
              <a:rPr lang="en-US" dirty="0" smtClean="0"/>
              <a:t>needed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lways </a:t>
            </a:r>
            <a:r>
              <a:rPr lang="en-US" dirty="0"/>
              <a:t>manage for </a:t>
            </a:r>
            <a:r>
              <a:rPr lang="en-US" dirty="0" smtClean="0"/>
              <a:t>tomorrow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Two| </a:t>
            </a:r>
            <a:r>
              <a:rPr lang="en-US" sz="1200" dirty="0">
                <a:solidFill>
                  <a:schemeClr val="bg1"/>
                </a:solidFill>
              </a:rPr>
              <a:t>Transparency and </a:t>
            </a:r>
            <a:r>
              <a:rPr lang="en-US" sz="1200" dirty="0" smtClean="0">
                <a:solidFill>
                  <a:schemeClr val="bg1"/>
                </a:solidFill>
              </a:rPr>
              <a:t>Disclosure Guidelines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Transparency and Disclosure Guidelines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Reveal any </a:t>
            </a:r>
            <a:r>
              <a:rPr lang="en-US" dirty="0"/>
              <a:t>conflicts of </a:t>
            </a:r>
            <a:r>
              <a:rPr lang="en-US" dirty="0" smtClean="0"/>
              <a:t>interests</a:t>
            </a:r>
          </a:p>
          <a:p>
            <a:r>
              <a:rPr lang="en-US" dirty="0"/>
              <a:t>D</a:t>
            </a:r>
            <a:r>
              <a:rPr lang="en-US" dirty="0" smtClean="0"/>
              <a:t>isclose </a:t>
            </a:r>
            <a:r>
              <a:rPr lang="en-US" dirty="0"/>
              <a:t>financial </a:t>
            </a:r>
            <a:r>
              <a:rPr lang="en-US" dirty="0" smtClean="0"/>
              <a:t>interests</a:t>
            </a:r>
            <a:endParaRPr lang="en-US" dirty="0"/>
          </a:p>
          <a:p>
            <a:r>
              <a:rPr lang="en-US" dirty="0" smtClean="0"/>
              <a:t>Avoid </a:t>
            </a:r>
            <a:r>
              <a:rPr lang="en-US" dirty="0"/>
              <a:t>deceptive </a:t>
            </a:r>
            <a:r>
              <a:rPr lang="en-US" dirty="0" smtClean="0"/>
              <a:t>practices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877</Words>
  <Application>Microsoft Macintosh PowerPoint</Application>
  <PresentationFormat>On-screen Show (4:3)</PresentationFormat>
  <Paragraphs>106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Transparency and Disclosure</vt:lpstr>
      <vt:lpstr>Lesson Overview</vt:lpstr>
      <vt:lpstr>Definitions</vt:lpstr>
      <vt:lpstr>CSR</vt:lpstr>
      <vt:lpstr>Coca-Cola and Global Energy Balance Network</vt:lpstr>
      <vt:lpstr>Coca-Cola and  Global Energy Balance Network</vt:lpstr>
      <vt:lpstr>Transparency and Disclosure’s  Role in CSR</vt:lpstr>
      <vt:lpstr>Transparency and Disclosure Guidelines</vt:lpstr>
      <vt:lpstr>Transparency and Disclosure Guidelines</vt:lpstr>
      <vt:lpstr>Conflicts of Interest</vt:lpstr>
      <vt:lpstr>Disclose Financial Interests</vt:lpstr>
      <vt:lpstr>Deceptive Practices</vt:lpstr>
      <vt:lpstr> Legal and Regulatory Requirements</vt:lpstr>
      <vt:lpstr>Discussion Questions</vt:lpstr>
      <vt:lpstr>References</vt:lpstr>
    </vt:vector>
  </TitlesOfParts>
  <Company>Biola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Virginia Harrison</cp:lastModifiedBy>
  <cp:revision>24</cp:revision>
  <dcterms:created xsi:type="dcterms:W3CDTF">2016-05-14T23:03:05Z</dcterms:created>
  <dcterms:modified xsi:type="dcterms:W3CDTF">2016-12-18T20:39:23Z</dcterms:modified>
</cp:coreProperties>
</file>