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06D"/>
    <a:srgbClr val="0E3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/>
    <p:restoredTop sz="94637"/>
  </p:normalViewPr>
  <p:slideViewPr>
    <p:cSldViewPr snapToGrid="0" snapToObjects="1">
      <p:cViewPr varScale="1">
        <p:scale>
          <a:sx n="93" d="100"/>
          <a:sy n="93" d="100"/>
        </p:scale>
        <p:origin x="91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EDFBB-6A8E-9840-81A8-5653439F27B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C77CD-FFBB-4D44-99D9-4429790A0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77CD-FFBB-4D44-99D9-4429790A05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2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77CD-FFBB-4D44-99D9-4429790A05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2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77CD-FFBB-4D44-99D9-4429790A05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2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0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0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8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5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4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3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0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FCBB-55DB-0D44-95EB-89710275DDE1}" type="datetimeFigureOut">
              <a:rPr lang="en-US" smtClean="0"/>
              <a:t>12/15/16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A847-1441-3341-9345-AE865B6E7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805425"/>
            <a:ext cx="9144000" cy="124885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24" y="26672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0E3F6E"/>
                </a:solidFill>
              </a:rPr>
              <a:t>Ethics in a Global Context</a:t>
            </a:r>
            <a:endParaRPr lang="en-US" sz="5400" b="1" dirty="0">
              <a:solidFill>
                <a:srgbClr val="0E3F6E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255624" y="4092797"/>
            <a:ext cx="6400800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Module Six | </a:t>
            </a:r>
            <a:r>
              <a:rPr lang="en-US" b="1" dirty="0" smtClean="0"/>
              <a:t>Lesson </a:t>
            </a:r>
            <a:r>
              <a:rPr lang="en-US" b="1" dirty="0" smtClean="0"/>
              <a:t>One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65" y="1141309"/>
            <a:ext cx="5957657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Approaches to Global Ethics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29851"/>
            <a:ext cx="8229600" cy="3688505"/>
          </a:xfrm>
        </p:spPr>
        <p:txBody>
          <a:bodyPr>
            <a:noAutofit/>
          </a:bodyPr>
          <a:lstStyle/>
          <a:p>
            <a:r>
              <a:rPr lang="en-US" sz="2500" dirty="0" smtClean="0"/>
              <a:t>The use of local-global integration</a:t>
            </a:r>
            <a:endParaRPr lang="en-US" sz="2500" dirty="0"/>
          </a:p>
          <a:p>
            <a:r>
              <a:rPr lang="en-US" sz="2500" dirty="0" smtClean="0"/>
              <a:t>Understanding culture</a:t>
            </a:r>
            <a:endParaRPr lang="en-US" sz="2500" dirty="0"/>
          </a:p>
          <a:p>
            <a:r>
              <a:rPr lang="en-US" sz="2500" dirty="0" smtClean="0"/>
              <a:t>Adopting a culture-centered approach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b="1" dirty="0" smtClean="0"/>
              <a:t>Understanding ethics (in terms of how it is formed and what is accepted) at the:</a:t>
            </a:r>
            <a:endParaRPr lang="en-US" sz="2500" b="1" dirty="0"/>
          </a:p>
          <a:p>
            <a:r>
              <a:rPr lang="en-US" sz="2500" b="1" dirty="0" smtClean="0">
                <a:solidFill>
                  <a:srgbClr val="FF0000"/>
                </a:solidFill>
              </a:rPr>
              <a:t>Individual</a:t>
            </a:r>
            <a:r>
              <a:rPr lang="en-US" sz="2500" dirty="0" smtClean="0"/>
              <a:t> Level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Organizational </a:t>
            </a:r>
            <a:r>
              <a:rPr lang="en-US" sz="2500" dirty="0" smtClean="0"/>
              <a:t>Level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Societal </a:t>
            </a:r>
            <a:r>
              <a:rPr lang="en-US" sz="2500" dirty="0" smtClean="0"/>
              <a:t>Level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Global</a:t>
            </a:r>
            <a:r>
              <a:rPr lang="en-US" sz="2500" dirty="0" smtClean="0"/>
              <a:t> Level</a:t>
            </a:r>
            <a:endParaRPr lang="en-US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A Normal Model of Global Ethics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23" y="1989138"/>
            <a:ext cx="5505973" cy="41246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6252467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US" sz="1200" dirty="0" err="1"/>
              <a:t>Tsetsura</a:t>
            </a:r>
            <a:r>
              <a:rPr lang="en-US" sz="1200" dirty="0"/>
              <a:t>, K., &amp; </a:t>
            </a:r>
            <a:r>
              <a:rPr lang="en-US" sz="1200" dirty="0" err="1"/>
              <a:t>Valentini</a:t>
            </a:r>
            <a:r>
              <a:rPr lang="en-US" sz="1200" dirty="0"/>
              <a:t>, C. (2016). The “holy” triad in media ethics: A conceptual model for understanding global media ethics. </a:t>
            </a:r>
            <a:r>
              <a:rPr lang="en-US" sz="1200" i="1" dirty="0"/>
              <a:t>Public Relations Review</a:t>
            </a:r>
            <a:r>
              <a:rPr lang="en-US" sz="1200" dirty="0"/>
              <a:t>, </a:t>
            </a:r>
            <a:r>
              <a:rPr lang="en-US" sz="1200" i="1" dirty="0"/>
              <a:t>42</a:t>
            </a:r>
            <a:r>
              <a:rPr lang="en-US" sz="1200" dirty="0"/>
              <a:t>(4), 573–581. http://</a:t>
            </a:r>
            <a:r>
              <a:rPr lang="en-US" sz="1200" dirty="0" err="1"/>
              <a:t>doi.org</a:t>
            </a:r>
            <a:r>
              <a:rPr lang="en-US" sz="1200" dirty="0"/>
              <a:t>/10.1016/j.pubrev.2016.03.013</a:t>
            </a:r>
            <a:endParaRPr lang="en-US" sz="1200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Discussion Question #3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3688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Using the case study, explain how this model can be applied to understand what happened in the case.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36885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5624" y="1394998"/>
            <a:ext cx="86005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3000" b="1" dirty="0">
                <a:latin typeface="Calibri" charset="0"/>
                <a:ea typeface="Calibri" charset="0"/>
                <a:cs typeface="Calibri" charset="0"/>
              </a:rPr>
              <a:t>“An ethically defensible decision is one that you can live with and for which you are able to provide a reasonable, ethics-based rationale to observers</a:t>
            </a:r>
            <a:r>
              <a:rPr lang="en-AU" sz="3000" b="1" dirty="0" smtClean="0">
                <a:latin typeface="Calibri" charset="0"/>
                <a:ea typeface="Calibri" charset="0"/>
                <a:cs typeface="Calibri" charset="0"/>
              </a:rPr>
              <a:t>.”</a:t>
            </a:r>
          </a:p>
          <a:p>
            <a:pPr algn="ctr">
              <a:spcAft>
                <a:spcPts val="0"/>
              </a:spcAft>
            </a:pPr>
            <a:endParaRPr lang="en-US" sz="30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Parsons, P. (2008). </a:t>
            </a:r>
            <a:r>
              <a:rPr lang="en-US" sz="3000" i="1" dirty="0">
                <a:latin typeface="Calibri" charset="0"/>
                <a:ea typeface="Calibri" charset="0"/>
                <a:cs typeface="Calibri" charset="0"/>
              </a:rPr>
              <a:t>Ethics in public relations: A guide to best practice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(2nd ed.). London, UK: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</a:rPr>
              <a:t>Kogan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Page</a:t>
            </a: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457200" indent="-457200" algn="ctr">
              <a:spcAft>
                <a:spcPts val="0"/>
              </a:spcAft>
            </a:pPr>
            <a:endParaRPr lang="en-US" sz="3000" dirty="0">
              <a:effectLst/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ctr"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How do we ensure that we are ethical in the global context?</a:t>
            </a:r>
            <a:endParaRPr lang="en-US" sz="3000" b="1" dirty="0">
              <a:solidFill>
                <a:srgbClr val="FF0000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 smtClean="0"/>
              <a:t>Lesson Overview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3688505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Contestation</a:t>
            </a:r>
            <a:r>
              <a:rPr lang="en-US" dirty="0" smtClean="0"/>
              <a:t> of Ethics in a Global Context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What are the </a:t>
            </a:r>
            <a:r>
              <a:rPr lang="en-US" i="1" dirty="0" smtClean="0"/>
              <a:t>problems</a:t>
            </a:r>
            <a:r>
              <a:rPr lang="en-US" dirty="0" smtClean="0"/>
              <a:t> with practicing ethical public relations in a global context? 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Conceptualization</a:t>
            </a:r>
            <a:r>
              <a:rPr lang="en-US" dirty="0" smtClean="0"/>
              <a:t> of Ethics in a Global Context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What are the </a:t>
            </a:r>
            <a:r>
              <a:rPr lang="en-US" i="1" dirty="0" smtClean="0"/>
              <a:t>approaches</a:t>
            </a:r>
            <a:r>
              <a:rPr lang="en-US" dirty="0" smtClean="0"/>
              <a:t> to understanding ethical public relations in a global context?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Global Public Relations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97608"/>
            <a:ext cx="8229600" cy="1745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dirty="0"/>
              <a:t>“Public relations practice has globalized; it is time that we globalize our conceptualizations and reflect on the evidence and use our knowledge to ensure that public relations practice contributes even more toward the development of the world</a:t>
            </a:r>
            <a:r>
              <a:rPr lang="en-AU" dirty="0" smtClean="0"/>
              <a:t>.”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6248199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Sriramesh</a:t>
            </a:r>
            <a:r>
              <a:rPr lang="en-US" sz="1200" dirty="0"/>
              <a:t>, K., &amp; </a:t>
            </a:r>
            <a:r>
              <a:rPr lang="en-US" sz="1200" dirty="0" err="1"/>
              <a:t>Verčič</a:t>
            </a:r>
            <a:r>
              <a:rPr lang="en-US" sz="1200" dirty="0"/>
              <a:t>, D. (2007). Introduction to this special section: The impact of globalization on public relations. </a:t>
            </a:r>
            <a:r>
              <a:rPr lang="en-US" sz="1200" i="1" dirty="0"/>
              <a:t>Public Relations Review</a:t>
            </a:r>
            <a:r>
              <a:rPr lang="en-US" sz="1200" dirty="0"/>
              <a:t>, </a:t>
            </a:r>
            <a:r>
              <a:rPr lang="en-US" sz="1200" i="1" dirty="0"/>
              <a:t>33</a:t>
            </a:r>
            <a:r>
              <a:rPr lang="en-US" sz="1200" dirty="0"/>
              <a:t>(4), 355–359. http://</a:t>
            </a:r>
            <a:r>
              <a:rPr lang="en-US" sz="1200" dirty="0" err="1"/>
              <a:t>doi.org</a:t>
            </a:r>
            <a:r>
              <a:rPr lang="en-US" sz="1200" dirty="0"/>
              <a:t>/10.1016/j.pubrev.2007.09.002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Contesting Ethics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62886"/>
            <a:ext cx="8229600" cy="17457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“To be a truly great, global business, business leaders need to adopt a global standard of ethical practices.”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6162139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ea typeface="新細明體" charset="-120"/>
                <a:cs typeface="Times New Roman" charset="0"/>
              </a:rPr>
              <a:t>George, B. (2008). Ethics must be global, not local. Retrieved from http://</a:t>
            </a:r>
            <a:r>
              <a:rPr lang="en-US" sz="1200" dirty="0" err="1">
                <a:ea typeface="新細明體" charset="-120"/>
                <a:cs typeface="Times New Roman" charset="0"/>
              </a:rPr>
              <a:t>www.bloomberg.com</a:t>
            </a:r>
            <a:r>
              <a:rPr lang="en-US" sz="1200" dirty="0">
                <a:ea typeface="新細明體" charset="-120"/>
                <a:cs typeface="Times New Roman" charset="0"/>
              </a:rPr>
              <a:t>/news/articles/2008-02-12/ethics-must-be-global-not-localbusinessweek-business-news-stock-market-and-financial-advice 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 smtClean="0"/>
              <a:t>Possible Problems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36885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 </a:t>
            </a:r>
            <a:r>
              <a:rPr lang="en-US" dirty="0" smtClean="0"/>
              <a:t>determines what the global standard is?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do we determine what the global standard is?</a:t>
            </a:r>
          </a:p>
          <a:p>
            <a:endParaRPr lang="en-US" dirty="0"/>
          </a:p>
          <a:p>
            <a:r>
              <a:rPr lang="en-US" dirty="0" smtClean="0"/>
              <a:t>Based on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principles?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Discussion Question #1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9493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In an article published by the </a:t>
            </a:r>
            <a:r>
              <a:rPr lang="en-US" sz="2000" dirty="0" err="1" smtClean="0">
                <a:solidFill>
                  <a:srgbClr val="FFFFFF"/>
                </a:solidFill>
              </a:rPr>
              <a:t>Markkula</a:t>
            </a:r>
            <a:r>
              <a:rPr lang="en-US" sz="2000" dirty="0">
                <a:solidFill>
                  <a:srgbClr val="FFFFFF"/>
                </a:solidFill>
              </a:rPr>
              <a:t> Center for Applied Ethics (</a:t>
            </a:r>
            <a:r>
              <a:rPr lang="en-US" sz="2000" dirty="0">
                <a:solidFill>
                  <a:schemeClr val="bg1"/>
                </a:solidFill>
              </a:rPr>
              <a:t>https://www.scu.edu/ethics/focus-areas/business-ethics/resources/business-ethics-in-china</a:t>
            </a:r>
            <a:r>
              <a:rPr lang="en-US" sz="2000" dirty="0" smtClean="0">
                <a:solidFill>
                  <a:schemeClr val="bg1"/>
                </a:solidFill>
              </a:rPr>
              <a:t>/), it </a:t>
            </a:r>
            <a:r>
              <a:rPr lang="en-US" sz="2000" dirty="0" smtClean="0">
                <a:solidFill>
                  <a:srgbClr val="FFFFFF"/>
                </a:solidFill>
              </a:rPr>
              <a:t>is quoted that “</a:t>
            </a: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strategy should be to limit the output of Western experts to a </a:t>
            </a:r>
            <a:r>
              <a:rPr lang="en-US" sz="2000" dirty="0" smtClean="0">
                <a:solidFill>
                  <a:schemeClr val="bg1"/>
                </a:solidFill>
              </a:rPr>
              <a:t>minimum. Setting </a:t>
            </a:r>
            <a:r>
              <a:rPr lang="en-US" sz="2000" dirty="0">
                <a:solidFill>
                  <a:schemeClr val="bg1"/>
                </a:solidFill>
              </a:rPr>
              <a:t>up a code of ethics, for example, should be primarily the job of the Chinese</a:t>
            </a:r>
            <a:r>
              <a:rPr lang="en-US" sz="2000" dirty="0" smtClean="0">
                <a:solidFill>
                  <a:schemeClr val="bg1"/>
                </a:solidFill>
              </a:rPr>
              <a:t>.”</a:t>
            </a: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When practicing public relations in a foreign market, who, how and what do you think should determine what standards of ethical practices should be put in place?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Challenges of Ethics in a Global Context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36885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Polarization between local and global</a:t>
            </a:r>
          </a:p>
          <a:p>
            <a:r>
              <a:rPr lang="en-US" dirty="0" smtClean="0"/>
              <a:t>Power in the development of global ethics</a:t>
            </a:r>
          </a:p>
          <a:p>
            <a:r>
              <a:rPr lang="en-US" dirty="0" smtClean="0"/>
              <a:t>Defining global ethics</a:t>
            </a:r>
          </a:p>
          <a:p>
            <a:r>
              <a:rPr lang="en-US" dirty="0" smtClean="0"/>
              <a:t>Defining global publics</a:t>
            </a:r>
          </a:p>
          <a:p>
            <a:r>
              <a:rPr lang="en-US" dirty="0" smtClean="0"/>
              <a:t>Unequally shared global risk</a:t>
            </a:r>
          </a:p>
          <a:p>
            <a:r>
              <a:rPr lang="en-US" dirty="0" smtClean="0"/>
              <a:t>Building a culturally sensitive universal framework of global ethics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81994"/>
            <a:ext cx="9144000" cy="52343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 smtClean="0"/>
              <a:t>Examples of differences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3688505"/>
          </a:xfrm>
        </p:spPr>
        <p:txBody>
          <a:bodyPr>
            <a:normAutofit/>
          </a:bodyPr>
          <a:lstStyle/>
          <a:p>
            <a:r>
              <a:rPr lang="en-US" dirty="0" smtClean="0"/>
              <a:t>New Zealand practitioners have higher ethical standards than Israeli practitioners?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504442"/>
            <a:ext cx="802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alibri" charset="0"/>
                <a:ea typeface="新細明體" charset="-120"/>
                <a:cs typeface="Times New Roman" charset="0"/>
              </a:rPr>
              <a:t>Toledano</a:t>
            </a:r>
            <a:r>
              <a:rPr lang="en-US" dirty="0">
                <a:latin typeface="Calibri" charset="0"/>
                <a:ea typeface="新細明體" charset="-120"/>
                <a:cs typeface="Times New Roman" charset="0"/>
              </a:rPr>
              <a:t>, M., &amp; </a:t>
            </a:r>
            <a:r>
              <a:rPr lang="en-US" dirty="0" err="1">
                <a:latin typeface="Calibri" charset="0"/>
                <a:ea typeface="新細明體" charset="-120"/>
                <a:cs typeface="Times New Roman" charset="0"/>
              </a:rPr>
              <a:t>Avidar</a:t>
            </a:r>
            <a:r>
              <a:rPr lang="en-US" dirty="0">
                <a:latin typeface="Calibri" charset="0"/>
                <a:ea typeface="新細明體" charset="-120"/>
                <a:cs typeface="Times New Roman" charset="0"/>
              </a:rPr>
              <a:t>, R. (2016). Public relations, ethics, and social media: A cross-national study of PR practitioners. </a:t>
            </a:r>
            <a:r>
              <a:rPr lang="en-US" i="1" dirty="0">
                <a:latin typeface="Calibri" charset="0"/>
                <a:ea typeface="新細明體" charset="-120"/>
                <a:cs typeface="Times New Roman" charset="0"/>
              </a:rPr>
              <a:t>Public Relations Review</a:t>
            </a:r>
            <a:r>
              <a:rPr lang="en-US" dirty="0">
                <a:latin typeface="Calibri" charset="0"/>
                <a:ea typeface="新細明體" charset="-120"/>
                <a:cs typeface="Times New Roman" charset="0"/>
              </a:rPr>
              <a:t>, </a:t>
            </a:r>
            <a:r>
              <a:rPr lang="en-US" i="1" dirty="0">
                <a:latin typeface="Calibri" charset="0"/>
                <a:ea typeface="新細明體" charset="-120"/>
                <a:cs typeface="Times New Roman" charset="0"/>
              </a:rPr>
              <a:t>42</a:t>
            </a:r>
            <a:r>
              <a:rPr lang="en-US" dirty="0">
                <a:latin typeface="Calibri" charset="0"/>
                <a:ea typeface="新細明體" charset="-120"/>
                <a:cs typeface="Times New Roman" charset="0"/>
              </a:rPr>
              <a:t>(1), 161–169. http://</a:t>
            </a:r>
            <a:r>
              <a:rPr lang="en-US" dirty="0" err="1">
                <a:latin typeface="Calibri" charset="0"/>
                <a:ea typeface="新細明體" charset="-120"/>
                <a:cs typeface="Times New Roman" charset="0"/>
              </a:rPr>
              <a:t>doi.org</a:t>
            </a:r>
            <a:r>
              <a:rPr lang="en-US" dirty="0">
                <a:latin typeface="Calibri" charset="0"/>
                <a:ea typeface="新細明體" charset="-120"/>
                <a:cs typeface="Times New Roman" charset="0"/>
              </a:rPr>
              <a:t>/10.1016/j.pubrev.2015.11.012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Discussion Question #2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7602"/>
            <a:ext cx="8229600" cy="3688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What are some of the problems associated with setting a global standard of ethical standards? Or not setting one up at all?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645</Words>
  <Application>Microsoft Macintosh PowerPoint</Application>
  <PresentationFormat>On-screen Show (4:3)</PresentationFormat>
  <Paragraphs>73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Wingdings</vt:lpstr>
      <vt:lpstr>新細明體</vt:lpstr>
      <vt:lpstr>Arial</vt:lpstr>
      <vt:lpstr>Office Theme</vt:lpstr>
      <vt:lpstr>Ethics in a Global Context</vt:lpstr>
      <vt:lpstr>Lesson Overview</vt:lpstr>
      <vt:lpstr>Global Public Relations</vt:lpstr>
      <vt:lpstr>Contesting Ethics</vt:lpstr>
      <vt:lpstr>Possible Problems</vt:lpstr>
      <vt:lpstr>Discussion Question #1</vt:lpstr>
      <vt:lpstr>Challenges of Ethics in a Global Context</vt:lpstr>
      <vt:lpstr>Examples of differences</vt:lpstr>
      <vt:lpstr>Discussion Question #2</vt:lpstr>
      <vt:lpstr>Approaches to Global Ethics</vt:lpstr>
      <vt:lpstr>A Normal Model of Global Ethics</vt:lpstr>
      <vt:lpstr>Discussion Question #3</vt:lpstr>
      <vt:lpstr>PowerPoint Presentation</vt:lpstr>
    </vt:vector>
  </TitlesOfParts>
  <Company>Biola University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Public Relations Ethics</dc:title>
  <dc:creator>Carolyn Kim</dc:creator>
  <cp:lastModifiedBy>Virginia Harrison</cp:lastModifiedBy>
  <cp:revision>23</cp:revision>
  <dcterms:created xsi:type="dcterms:W3CDTF">2016-05-14T23:03:05Z</dcterms:created>
  <dcterms:modified xsi:type="dcterms:W3CDTF">2016-12-15T20:00:56Z</dcterms:modified>
</cp:coreProperties>
</file>