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9"/>
  </p:notesMasterIdLst>
  <p:sldIdLst>
    <p:sldId id="256" r:id="rId2"/>
    <p:sldId id="257" r:id="rId3"/>
    <p:sldId id="262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06D"/>
    <a:srgbClr val="0E3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/>
    <p:restoredTop sz="94637"/>
  </p:normalViewPr>
  <p:slideViewPr>
    <p:cSldViewPr snapToGrid="0" snapToObjects="1">
      <p:cViewPr varScale="1">
        <p:scale>
          <a:sx n="93" d="100"/>
          <a:sy n="93" d="100"/>
        </p:scale>
        <p:origin x="912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EDFBB-6A8E-9840-81A8-5653439F27B1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C77CD-FFBB-4D44-99D9-4429790A05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3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401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80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4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68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5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4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740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3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20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6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1FCBB-55DB-0D44-95EB-89710275DDE1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1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805425"/>
            <a:ext cx="9144000" cy="124885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24" y="266729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0E3F6E"/>
                </a:solidFill>
              </a:rPr>
              <a:t>Ethical Decision Making</a:t>
            </a:r>
            <a:endParaRPr lang="en-US" sz="5400" b="1" dirty="0">
              <a:solidFill>
                <a:srgbClr val="0E3F6E"/>
              </a:solidFill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255624" y="4092797"/>
            <a:ext cx="6400800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Module </a:t>
            </a:r>
            <a:r>
              <a:rPr lang="en-US" dirty="0" smtClean="0"/>
              <a:t>Four</a:t>
            </a:r>
            <a:r>
              <a:rPr lang="en-US" dirty="0" smtClean="0"/>
              <a:t> </a:t>
            </a:r>
            <a:r>
              <a:rPr lang="en-US" dirty="0" smtClean="0"/>
              <a:t>| Lesson </a:t>
            </a:r>
            <a:r>
              <a:rPr lang="en-US" dirty="0" smtClean="0"/>
              <a:t>Two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65" y="1141309"/>
            <a:ext cx="5957657" cy="812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99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Application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Rational Choice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/>
              <a:t>The assumption, not always true, that people act to achieve desirable consequences. </a:t>
            </a:r>
          </a:p>
          <a:p>
            <a:r>
              <a:rPr lang="en-US" dirty="0"/>
              <a:t>In real life, however, people are often swayed by appearances, social desirability, etc. and do not make rational decisions.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54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creen Shot 2016-05-14 at 1.28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281994"/>
            <a:ext cx="1074779" cy="523431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</a:t>
            </a:r>
            <a:r>
              <a:rPr lang="en-US" sz="1200" dirty="0" smtClean="0">
                <a:solidFill>
                  <a:schemeClr val="bg1"/>
                </a:solidFill>
              </a:rPr>
              <a:t>Applica</a:t>
            </a:r>
            <a:r>
              <a:rPr lang="en-US" sz="1200" dirty="0" smtClean="0">
                <a:solidFill>
                  <a:schemeClr val="bg1"/>
                </a:solidFill>
              </a:rPr>
              <a:t>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</a:t>
            </a:r>
            <a:r>
              <a:rPr lang="en-US" b="1" dirty="0" smtClean="0">
                <a:solidFill>
                  <a:srgbClr val="FFFFFF"/>
                </a:solidFill>
              </a:rPr>
              <a:t>Question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r>
              <a:rPr lang="en-US" sz="4000" i="1" dirty="0">
                <a:solidFill>
                  <a:schemeClr val="bg1"/>
                </a:solidFill>
              </a:rPr>
              <a:t>Q: How rational are your decisions? What factors influence you when deciding on purchases?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77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Application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Framing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/>
              <a:t>The way something is described influences how people think about it.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36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Application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Groupthink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/>
              <a:t>When highly cohesive groups start thinking that whatever they believe is always right, and stop asking for input from outsiders or questioning their decisions.</a:t>
            </a:r>
          </a:p>
          <a:p>
            <a:r>
              <a:rPr lang="en-US" dirty="0"/>
              <a:t>Only applies to highly cohesive groups.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48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creen Shot 2016-05-14 at 1.28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281994"/>
            <a:ext cx="1074779" cy="523431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</a:t>
            </a:r>
            <a:r>
              <a:rPr lang="en-US" sz="1200" dirty="0" smtClean="0">
                <a:solidFill>
                  <a:schemeClr val="bg1"/>
                </a:solidFill>
              </a:rPr>
              <a:t>Applica</a:t>
            </a:r>
            <a:r>
              <a:rPr lang="en-US" sz="1200" dirty="0" smtClean="0">
                <a:solidFill>
                  <a:schemeClr val="bg1"/>
                </a:solidFill>
              </a:rPr>
              <a:t>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</a:t>
            </a:r>
            <a:r>
              <a:rPr lang="en-US" b="1" dirty="0" smtClean="0">
                <a:solidFill>
                  <a:srgbClr val="FFFFFF"/>
                </a:solidFill>
              </a:rPr>
              <a:t>Question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29851"/>
            <a:ext cx="8229600" cy="3949340"/>
          </a:xfrm>
        </p:spPr>
        <p:txBody>
          <a:bodyPr>
            <a:normAutofit lnSpcReduction="10000"/>
          </a:bodyPr>
          <a:lstStyle/>
          <a:p>
            <a:r>
              <a:rPr lang="en-US" sz="4000" i="1" dirty="0">
                <a:solidFill>
                  <a:schemeClr val="bg1"/>
                </a:solidFill>
              </a:rPr>
              <a:t>Q: Think back on the last election and how one candidate described an issue, and how his/her opponent described the same issue? How might things have been different if either candidate had used different framing strategies?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34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Application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Cognitive Misers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/>
              <a:t>People who seize on the first “acceptable” solution that comes along and then just justify it based on their existing knowledge.</a:t>
            </a:r>
          </a:p>
          <a:p>
            <a:r>
              <a:rPr lang="en-US" dirty="0"/>
              <a:t>Although cognitive misers often solve problems effectively, they do not spend time searching for the “best” solution, only the most expedient.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4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creen Shot 2016-05-14 at 1.28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281994"/>
            <a:ext cx="1074779" cy="523431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</a:t>
            </a:r>
            <a:r>
              <a:rPr lang="en-US" sz="1200" dirty="0" smtClean="0">
                <a:solidFill>
                  <a:schemeClr val="bg1"/>
                </a:solidFill>
              </a:rPr>
              <a:t>Applica</a:t>
            </a:r>
            <a:r>
              <a:rPr lang="en-US" sz="1200" dirty="0" smtClean="0">
                <a:solidFill>
                  <a:schemeClr val="bg1"/>
                </a:solidFill>
              </a:rPr>
              <a:t>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</a:t>
            </a:r>
            <a:r>
              <a:rPr lang="en-US" b="1" dirty="0" smtClean="0">
                <a:solidFill>
                  <a:srgbClr val="FFFFFF"/>
                </a:solidFill>
              </a:rPr>
              <a:t>Question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29851"/>
            <a:ext cx="8229600" cy="3949340"/>
          </a:xfrm>
        </p:spPr>
        <p:txBody>
          <a:bodyPr>
            <a:normAutofit/>
          </a:bodyPr>
          <a:lstStyle/>
          <a:p>
            <a:r>
              <a:rPr lang="en-US" sz="4000" i="1" dirty="0">
                <a:solidFill>
                  <a:schemeClr val="bg1"/>
                </a:solidFill>
              </a:rPr>
              <a:t>Q: Are you a cognitive miser or do you work to achieve the best solution?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62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Application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Heuristics and Biases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/>
              <a:t>Heuristics are rules of thumb, based on past experiences, that people use to make decisions. </a:t>
            </a:r>
          </a:p>
          <a:p>
            <a:r>
              <a:rPr lang="en-US" dirty="0"/>
              <a:t>Biases, like heuristics, are also based on past experience, but are also grounded in a number of positive and negative personal experiences.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56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creen Shot 2016-05-14 at 1.28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281994"/>
            <a:ext cx="1074779" cy="523431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</a:t>
            </a:r>
            <a:r>
              <a:rPr lang="en-US" sz="1200" dirty="0" smtClean="0">
                <a:solidFill>
                  <a:schemeClr val="bg1"/>
                </a:solidFill>
              </a:rPr>
              <a:t>Applica</a:t>
            </a:r>
            <a:r>
              <a:rPr lang="en-US" sz="1200" dirty="0" smtClean="0">
                <a:solidFill>
                  <a:schemeClr val="bg1"/>
                </a:solidFill>
              </a:rPr>
              <a:t>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</a:t>
            </a:r>
            <a:r>
              <a:rPr lang="en-US" b="1" dirty="0" smtClean="0">
                <a:solidFill>
                  <a:srgbClr val="FFFFFF"/>
                </a:solidFill>
              </a:rPr>
              <a:t>Question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29851"/>
            <a:ext cx="8229600" cy="3949340"/>
          </a:xfrm>
        </p:spPr>
        <p:txBody>
          <a:bodyPr>
            <a:normAutofit/>
          </a:bodyPr>
          <a:lstStyle/>
          <a:p>
            <a:r>
              <a:rPr lang="en-US" sz="4000" i="1" dirty="0">
                <a:solidFill>
                  <a:schemeClr val="bg1"/>
                </a:solidFill>
              </a:rPr>
              <a:t>Q: What kinds of heuristics guide your decision making when choosing a restaurant or a movie? What kinds of biases? Are any of your heuristics or biases problematic or do they always work?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7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Application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Decision-Making by Objection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/>
              <a:t>When a group follows a decision-making suggestion that a member has made, simply because everyone in the group is unwilling to speak out.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8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Application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is the relationship between Ethics and Decision-Making?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/>
          <a:lstStyle/>
          <a:p>
            <a:r>
              <a:rPr lang="en-US" dirty="0"/>
              <a:t>Ethics exist as a means of making decisions about issues of good and bad, right and wrong. </a:t>
            </a:r>
          </a:p>
          <a:p>
            <a:r>
              <a:rPr lang="en-US" dirty="0"/>
              <a:t>Decision-making is informed by ethics.</a:t>
            </a:r>
          </a:p>
          <a:p>
            <a:r>
              <a:rPr lang="en-US" dirty="0"/>
              <a:t>Ethical decisions are difficult to make and require research and hard work.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36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Application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Uncertainty and Risk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/>
              <a:t>Uncertainty refers to things that are unknown, and difficult or impossible to judge. </a:t>
            </a:r>
          </a:p>
          <a:p>
            <a:r>
              <a:rPr lang="en-US" dirty="0"/>
              <a:t>Risk refers to things that are known and therefore can be predicted and more easily acted upon. </a:t>
            </a:r>
          </a:p>
          <a:p>
            <a:r>
              <a:rPr lang="en-US" dirty="0"/>
              <a:t>Risk is preferable to uncertainty.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47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creen Shot 2016-05-14 at 1.28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281994"/>
            <a:ext cx="1074779" cy="523431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</a:t>
            </a:r>
            <a:r>
              <a:rPr lang="en-US" sz="1200" dirty="0" smtClean="0">
                <a:solidFill>
                  <a:schemeClr val="bg1"/>
                </a:solidFill>
              </a:rPr>
              <a:t>Applica</a:t>
            </a:r>
            <a:r>
              <a:rPr lang="en-US" sz="1200" dirty="0" smtClean="0">
                <a:solidFill>
                  <a:schemeClr val="bg1"/>
                </a:solidFill>
              </a:rPr>
              <a:t>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</a:t>
            </a:r>
            <a:r>
              <a:rPr lang="en-US" b="1" dirty="0" smtClean="0">
                <a:solidFill>
                  <a:srgbClr val="FFFFFF"/>
                </a:solidFill>
              </a:rPr>
              <a:t>Question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29851"/>
            <a:ext cx="8229600" cy="3949340"/>
          </a:xfrm>
        </p:spPr>
        <p:txBody>
          <a:bodyPr>
            <a:normAutofit/>
          </a:bodyPr>
          <a:lstStyle/>
          <a:p>
            <a:r>
              <a:rPr lang="en-US" sz="4000" i="1" dirty="0">
                <a:solidFill>
                  <a:schemeClr val="bg1"/>
                </a:solidFill>
              </a:rPr>
              <a:t>Q: Think about a decision that involves uncertainty and one that involves risk. What could be done to make the uncertain situation more certain?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96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Application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Rationality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/>
              <a:t>“Goal-oriented behavior.” Most people are capable of rationality, but often decisions and actions taken by people are not “rational,” but are based on external factors: peer pressure, likability, attractiveness, etc.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18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creen Shot 2016-05-14 at 1.28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281994"/>
            <a:ext cx="1074779" cy="523431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</a:t>
            </a:r>
            <a:r>
              <a:rPr lang="en-US" sz="1200" dirty="0" smtClean="0">
                <a:solidFill>
                  <a:schemeClr val="bg1"/>
                </a:solidFill>
              </a:rPr>
              <a:t>Applica</a:t>
            </a:r>
            <a:r>
              <a:rPr lang="en-US" sz="1200" dirty="0" smtClean="0">
                <a:solidFill>
                  <a:schemeClr val="bg1"/>
                </a:solidFill>
              </a:rPr>
              <a:t>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</a:t>
            </a:r>
            <a:r>
              <a:rPr lang="en-US" b="1" dirty="0" smtClean="0">
                <a:solidFill>
                  <a:srgbClr val="FFFFFF"/>
                </a:solidFill>
              </a:rPr>
              <a:t>Question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29851"/>
            <a:ext cx="8229600" cy="3949340"/>
          </a:xfrm>
        </p:spPr>
        <p:txBody>
          <a:bodyPr>
            <a:normAutofit/>
          </a:bodyPr>
          <a:lstStyle/>
          <a:p>
            <a:r>
              <a:rPr lang="en-US" sz="4000" i="1" dirty="0">
                <a:solidFill>
                  <a:schemeClr val="bg1"/>
                </a:solidFill>
              </a:rPr>
              <a:t>Q: How rational are you compared to your family or friends? Are your decisions always taken to achieve long-term or short-term goals, or do you just go with the flow?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5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Application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Clinical and Actuarial (Statistical) approaches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Clinical approaches to decision making are based on humanistic decisions made based on personal experiences with others. </a:t>
            </a:r>
          </a:p>
          <a:p>
            <a:r>
              <a:rPr lang="en-US" dirty="0"/>
              <a:t>Actuarial decisions are made based on probabilities and likelihoods based on data.</a:t>
            </a:r>
          </a:p>
          <a:p>
            <a:r>
              <a:rPr lang="en-US" dirty="0"/>
              <a:t>Actuarial decisions have been shown to be more reliable.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24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creen Shot 2016-05-14 at 1.28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281994"/>
            <a:ext cx="1074779" cy="523431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</a:t>
            </a:r>
            <a:r>
              <a:rPr lang="en-US" sz="1200" dirty="0" smtClean="0">
                <a:solidFill>
                  <a:schemeClr val="bg1"/>
                </a:solidFill>
              </a:rPr>
              <a:t>Applica</a:t>
            </a:r>
            <a:r>
              <a:rPr lang="en-US" sz="1200" dirty="0" smtClean="0">
                <a:solidFill>
                  <a:schemeClr val="bg1"/>
                </a:solidFill>
              </a:rPr>
              <a:t>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</a:t>
            </a:r>
            <a:r>
              <a:rPr lang="en-US" b="1" dirty="0" smtClean="0">
                <a:solidFill>
                  <a:srgbClr val="FFFFFF"/>
                </a:solidFill>
              </a:rPr>
              <a:t>Question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29851"/>
            <a:ext cx="8229600" cy="3949340"/>
          </a:xfrm>
        </p:spPr>
        <p:txBody>
          <a:bodyPr>
            <a:normAutofit fontScale="92500" lnSpcReduction="10000"/>
          </a:bodyPr>
          <a:lstStyle/>
          <a:p>
            <a:r>
              <a:rPr lang="en-US" sz="4000" i="1" dirty="0">
                <a:solidFill>
                  <a:schemeClr val="bg1"/>
                </a:solidFill>
              </a:rPr>
              <a:t>Q: Do you believe you are a good judge of character? If you had to make college admission decisions, would you rather make them based on a personal interview with a student, or based on a combination of factors like their GPA and other past performance?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61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Application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Base Rate Problem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/>
              <a:t>The tendency when confronted with base rate or statistical data and individuated information, to focus on the individual information over the statistical information.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19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Application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are the Features of “fair Division?”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 fontScale="92500"/>
          </a:bodyPr>
          <a:lstStyle/>
          <a:p>
            <a:r>
              <a:rPr lang="en-US" dirty="0"/>
              <a:t>Divide and Choose: One party divides and another party selects or chooses. </a:t>
            </a:r>
          </a:p>
          <a:p>
            <a:r>
              <a:rPr lang="en-US" dirty="0"/>
              <a:t>Envy-Freeness: A division of resources whereby all parties feel good about what they receive.</a:t>
            </a:r>
          </a:p>
          <a:p>
            <a:r>
              <a:rPr lang="en-US" dirty="0"/>
              <a:t>Proportionality: Division of resources based on the preferences of other parties as well as general fairness.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6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Application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is the basic process of making decisions according to Dewey?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Step 1: Identify the decision to be made. </a:t>
            </a:r>
          </a:p>
          <a:p>
            <a:r>
              <a:rPr lang="en-US" dirty="0"/>
              <a:t>Step 2: Gather relevant information. </a:t>
            </a:r>
          </a:p>
          <a:p>
            <a:r>
              <a:rPr lang="en-US" dirty="0"/>
              <a:t>Step 3: Identify alternatives. </a:t>
            </a:r>
          </a:p>
          <a:p>
            <a:r>
              <a:rPr lang="en-US" dirty="0"/>
              <a:t>Step 4: Weigh evidence. </a:t>
            </a:r>
          </a:p>
          <a:p>
            <a:r>
              <a:rPr lang="en-US" dirty="0"/>
              <a:t>Step 5: Choose among alternatives. </a:t>
            </a:r>
          </a:p>
          <a:p>
            <a:r>
              <a:rPr lang="en-US" dirty="0"/>
              <a:t>Step 6: Take action. </a:t>
            </a:r>
          </a:p>
          <a:p>
            <a:r>
              <a:rPr lang="en-US" dirty="0"/>
              <a:t>Step 7: Review decision and consequences.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00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creen Shot 2016-05-14 at 1.28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281994"/>
            <a:ext cx="1074779" cy="523431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</a:t>
            </a:r>
            <a:r>
              <a:rPr lang="en-US" sz="1200" dirty="0" smtClean="0">
                <a:solidFill>
                  <a:schemeClr val="bg1"/>
                </a:solidFill>
              </a:rPr>
              <a:t>Applica</a:t>
            </a:r>
            <a:r>
              <a:rPr lang="en-US" sz="1200" dirty="0" smtClean="0">
                <a:solidFill>
                  <a:schemeClr val="bg1"/>
                </a:solidFill>
              </a:rPr>
              <a:t>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</a:t>
            </a:r>
            <a:r>
              <a:rPr lang="en-US" b="1" dirty="0" smtClean="0">
                <a:solidFill>
                  <a:srgbClr val="FFFFFF"/>
                </a:solidFill>
              </a:rPr>
              <a:t>Question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r>
              <a:rPr lang="en-US" sz="4000" i="1" dirty="0">
                <a:solidFill>
                  <a:schemeClr val="bg1"/>
                </a:solidFill>
              </a:rPr>
              <a:t>Q: Thinking back to the last decision that you made, did you follow this model?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36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Application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do group-dynamics influence the decision-making process?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/>
              <a:t>Personalities, work preferences, interest, and other variables influence productivity.</a:t>
            </a:r>
          </a:p>
          <a:p>
            <a:r>
              <a:rPr lang="en-US" dirty="0"/>
              <a:t>Cultural differences can influence the decision-making process.</a:t>
            </a:r>
          </a:p>
          <a:p>
            <a:r>
              <a:rPr lang="en-US" dirty="0"/>
              <a:t>Time, resources, and knowledge influence the quality of decisions.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90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creen Shot 2016-05-14 at 1.28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281994"/>
            <a:ext cx="1074779" cy="523431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</a:t>
            </a:r>
            <a:r>
              <a:rPr lang="en-US" sz="1200" dirty="0" smtClean="0">
                <a:solidFill>
                  <a:schemeClr val="bg1"/>
                </a:solidFill>
              </a:rPr>
              <a:t>Applica</a:t>
            </a:r>
            <a:r>
              <a:rPr lang="en-US" sz="1200" dirty="0" smtClean="0">
                <a:solidFill>
                  <a:schemeClr val="bg1"/>
                </a:solidFill>
              </a:rPr>
              <a:t>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</a:t>
            </a:r>
            <a:r>
              <a:rPr lang="en-US" b="1" dirty="0" smtClean="0">
                <a:solidFill>
                  <a:srgbClr val="FFFFFF"/>
                </a:solidFill>
              </a:rPr>
              <a:t>Question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r>
              <a:rPr lang="en-US" sz="4000" i="1" dirty="0">
                <a:solidFill>
                  <a:schemeClr val="bg1"/>
                </a:solidFill>
              </a:rPr>
              <a:t>Q: Thinking back on your group experiences, why have certain groups been more successful than others?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07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Application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What makes a decision ethical?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/>
              <a:t>The process is guided by a decision making process, such as Dewey’s model.</a:t>
            </a:r>
          </a:p>
          <a:p>
            <a:r>
              <a:rPr lang="en-US" dirty="0"/>
              <a:t>The process is informed by research and information gathering.</a:t>
            </a:r>
          </a:p>
          <a:p>
            <a:r>
              <a:rPr lang="en-US" dirty="0"/>
              <a:t>Individual decision makers bring to bear their own ethical frameworks.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79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Application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5515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cap="all" dirty="0"/>
              <a:t>factors involved in Individual Decision </a:t>
            </a:r>
            <a:r>
              <a:rPr lang="en-US" cap="all" dirty="0" smtClean="0"/>
              <a:t>Making: </a:t>
            </a:r>
            <a:br>
              <a:rPr lang="en-US" cap="all" dirty="0" smtClean="0"/>
            </a:br>
            <a:r>
              <a:rPr lang="en-US" dirty="0" smtClean="0"/>
              <a:t>Dominant </a:t>
            </a:r>
            <a:r>
              <a:rPr lang="en-US" dirty="0"/>
              <a:t>Incentive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892121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/>
              <a:t>The one thing that someone wants or cares about more than anything else.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45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creen Shot 2016-05-14 at 1.28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281994"/>
            <a:ext cx="1074779" cy="523431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</a:t>
            </a:r>
            <a:r>
              <a:rPr lang="en-US" sz="1200" dirty="0" smtClean="0">
                <a:solidFill>
                  <a:schemeClr val="bg1"/>
                </a:solidFill>
              </a:rPr>
              <a:t>Applica</a:t>
            </a:r>
            <a:r>
              <a:rPr lang="en-US" sz="1200" dirty="0" smtClean="0">
                <a:solidFill>
                  <a:schemeClr val="bg1"/>
                </a:solidFill>
              </a:rPr>
              <a:t>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</a:t>
            </a:r>
            <a:r>
              <a:rPr lang="en-US" b="1" dirty="0" smtClean="0">
                <a:solidFill>
                  <a:srgbClr val="FFFFFF"/>
                </a:solidFill>
              </a:rPr>
              <a:t>Question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r>
              <a:rPr lang="en-US" sz="4000" i="1" dirty="0">
                <a:solidFill>
                  <a:schemeClr val="bg1"/>
                </a:solidFill>
              </a:rPr>
              <a:t>Q: What would you say your dominant incentive is as a college student?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06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1052</Words>
  <Application>Microsoft Macintosh PowerPoint</Application>
  <PresentationFormat>On-screen Show (4:3)</PresentationFormat>
  <Paragraphs>102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Calibri</vt:lpstr>
      <vt:lpstr>Arial</vt:lpstr>
      <vt:lpstr>Office Theme</vt:lpstr>
      <vt:lpstr>Ethical Decision Making</vt:lpstr>
      <vt:lpstr>What is the relationship between Ethics and Decision-Making?</vt:lpstr>
      <vt:lpstr>What is the basic process of making decisions according to Dewey?</vt:lpstr>
      <vt:lpstr>Discussion Question</vt:lpstr>
      <vt:lpstr>How do group-dynamics influence the decision-making process?</vt:lpstr>
      <vt:lpstr>Discussion Question</vt:lpstr>
      <vt:lpstr>What makes a decision ethical?</vt:lpstr>
      <vt:lpstr>factors involved in Individual Decision Making:  Dominant Incentive </vt:lpstr>
      <vt:lpstr>Discussion Question</vt:lpstr>
      <vt:lpstr>Rational Choice</vt:lpstr>
      <vt:lpstr>Discussion Question</vt:lpstr>
      <vt:lpstr>Framing</vt:lpstr>
      <vt:lpstr>Groupthink</vt:lpstr>
      <vt:lpstr>Discussion Question</vt:lpstr>
      <vt:lpstr>Cognitive Misers</vt:lpstr>
      <vt:lpstr>Discussion Question</vt:lpstr>
      <vt:lpstr>Heuristics and Biases</vt:lpstr>
      <vt:lpstr>Discussion Question</vt:lpstr>
      <vt:lpstr>Decision-Making by Objection</vt:lpstr>
      <vt:lpstr>Uncertainty and Risk</vt:lpstr>
      <vt:lpstr>Discussion Question</vt:lpstr>
      <vt:lpstr>Rationality</vt:lpstr>
      <vt:lpstr>Discussion Question</vt:lpstr>
      <vt:lpstr>Clinical and Actuarial (Statistical) approaches</vt:lpstr>
      <vt:lpstr>Discussion Question</vt:lpstr>
      <vt:lpstr>Base Rate Problem</vt:lpstr>
      <vt:lpstr>What are the Features of “fair Division?”</vt:lpstr>
    </vt:vector>
  </TitlesOfParts>
  <Company>Biola University</Company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Public Relations Ethics</dc:title>
  <dc:creator>Carolyn Kim</dc:creator>
  <cp:lastModifiedBy>Virginia Harrison</cp:lastModifiedBy>
  <cp:revision>10</cp:revision>
  <dcterms:created xsi:type="dcterms:W3CDTF">2016-05-14T23:03:05Z</dcterms:created>
  <dcterms:modified xsi:type="dcterms:W3CDTF">2016-12-14T21:17:30Z</dcterms:modified>
</cp:coreProperties>
</file>