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59" r:id="rId4"/>
    <p:sldId id="263" r:id="rId5"/>
    <p:sldId id="261" r:id="rId6"/>
    <p:sldId id="264" r:id="rId7"/>
    <p:sldId id="265" r:id="rId8"/>
    <p:sldId id="266" r:id="rId9"/>
    <p:sldId id="267" r:id="rId10"/>
    <p:sldId id="268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406D"/>
    <a:srgbClr val="0E3F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1"/>
  </p:normalViewPr>
  <p:slideViewPr>
    <p:cSldViewPr snapToGrid="0" snapToObjects="1">
      <p:cViewPr varScale="1">
        <p:scale>
          <a:sx n="86" d="100"/>
          <a:sy n="86" d="100"/>
        </p:scale>
        <p:origin x="176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EDFBB-6A8E-9840-81A8-5653439F27B1}" type="datetimeFigureOut">
              <a:rPr lang="en-US" smtClean="0"/>
              <a:t>12/18/16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C77CD-FFBB-4D44-99D9-4429790A05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731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12/18/16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401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12/18/16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801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12/18/16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4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12/18/16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689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12/18/16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257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12/18/16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84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12/18/16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8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12/18/16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740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12/18/16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230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12/18/16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200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12/18/16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6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1FCBB-55DB-0D44-95EB-89710275DDE1}" type="datetimeFigureOut">
              <a:rPr lang="en-US" smtClean="0"/>
              <a:t>12/18/16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1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805425"/>
            <a:ext cx="9144000" cy="124885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24" y="2697277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rgbClr val="0E3F6E"/>
                </a:solidFill>
              </a:rPr>
              <a:t>Professional Codes of Ethics</a:t>
            </a:r>
            <a:endParaRPr lang="en-US" sz="5400" b="1" dirty="0">
              <a:solidFill>
                <a:srgbClr val="0E3F6E"/>
              </a:solidFill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255624" y="4092797"/>
            <a:ext cx="6400800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Module </a:t>
            </a:r>
            <a:r>
              <a:rPr lang="en-US" dirty="0" smtClean="0"/>
              <a:t>Three| </a:t>
            </a:r>
            <a:r>
              <a:rPr lang="en-US" dirty="0" smtClean="0"/>
              <a:t>Lesson </a:t>
            </a:r>
            <a:r>
              <a:rPr lang="en-US" dirty="0" smtClean="0"/>
              <a:t>One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65" y="1141309"/>
            <a:ext cx="5957657" cy="812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99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One | Introduction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/>
              <a:t>Concerns about Codes of Ethics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958306"/>
          </a:xfrm>
        </p:spPr>
        <p:txBody>
          <a:bodyPr>
            <a:normAutofit/>
          </a:bodyPr>
          <a:lstStyle/>
          <a:p>
            <a:r>
              <a:rPr lang="en-US" dirty="0" smtClean="0"/>
              <a:t>Often not well-known</a:t>
            </a:r>
          </a:p>
          <a:p>
            <a:r>
              <a:rPr lang="en-US" dirty="0" smtClean="0"/>
              <a:t>Do not provide guidance in all situations</a:t>
            </a:r>
          </a:p>
          <a:p>
            <a:pPr lvl="1"/>
            <a:r>
              <a:rPr lang="en-US" dirty="0" smtClean="0"/>
              <a:t>In fact, often subject to interpretation that leads to inconsistent ethical behavior</a:t>
            </a:r>
          </a:p>
          <a:p>
            <a:r>
              <a:rPr lang="en-US" dirty="0" smtClean="0"/>
              <a:t>May not be followed by employees</a:t>
            </a:r>
          </a:p>
          <a:p>
            <a:r>
              <a:rPr lang="en-US" dirty="0" smtClean="0"/>
              <a:t>May only serve to bolster public image of a company or organization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84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One | Introduction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Discussion </a:t>
            </a:r>
            <a:r>
              <a:rPr lang="en-US" b="1" dirty="0" smtClean="0">
                <a:solidFill>
                  <a:srgbClr val="FFFFFF"/>
                </a:solidFill>
              </a:rPr>
              <a:t>Question #3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76823"/>
            <a:ext cx="8229600" cy="39493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FFFFFF"/>
                </a:solidFill>
              </a:rPr>
              <a:t>What is the value of a code of ethics to the individual practitioner in his/her work? How can a code of ethics benefit a profession overall?</a:t>
            </a: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058" y="418156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0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One | Introduction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/>
              <a:t>Lesson Overview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/>
          <a:lstStyle/>
          <a:p>
            <a:r>
              <a:rPr lang="en-US" dirty="0" smtClean="0"/>
              <a:t>Values and ideals: Basis for ethical codes</a:t>
            </a:r>
            <a:endParaRPr lang="en-US" dirty="0" smtClean="0"/>
          </a:p>
          <a:p>
            <a:r>
              <a:rPr lang="en-US" dirty="0" smtClean="0"/>
              <a:t>History of codes of ethics</a:t>
            </a:r>
            <a:endParaRPr lang="en-US" dirty="0" smtClean="0"/>
          </a:p>
          <a:p>
            <a:r>
              <a:rPr lang="en-US" dirty="0" smtClean="0"/>
              <a:t>Roles and responsibilities of codes of ethics</a:t>
            </a:r>
          </a:p>
          <a:p>
            <a:r>
              <a:rPr lang="en-US" dirty="0" smtClean="0"/>
              <a:t>Concerns about codes of ethics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36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One | Introduction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688505"/>
          </a:xfrm>
        </p:spPr>
        <p:txBody>
          <a:bodyPr>
            <a:normAutofit/>
          </a:bodyPr>
          <a:lstStyle/>
          <a:p>
            <a:r>
              <a:rPr lang="en-US" dirty="0" smtClean="0"/>
              <a:t>Values: qualities and characteristics that a culture holds valuable</a:t>
            </a:r>
            <a:endParaRPr lang="en-US" dirty="0" smtClean="0"/>
          </a:p>
          <a:p>
            <a:r>
              <a:rPr lang="en-US" dirty="0" smtClean="0"/>
              <a:t>Ideals: cultural expectations for an ideal type of person</a:t>
            </a:r>
          </a:p>
          <a:p>
            <a:r>
              <a:rPr lang="en-US" dirty="0" smtClean="0"/>
              <a:t>Principles: directives on how a person should act based on values and ideals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47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One | Introduction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958306"/>
          </a:xfrm>
        </p:spPr>
        <p:txBody>
          <a:bodyPr>
            <a:normAutofit/>
          </a:bodyPr>
          <a:lstStyle/>
          <a:p>
            <a:r>
              <a:rPr lang="en-US" dirty="0" smtClean="0"/>
              <a:t>Code: a somewhat formal system of behavior that advises people on how to behave</a:t>
            </a:r>
          </a:p>
          <a:p>
            <a:r>
              <a:rPr lang="en-US" dirty="0" smtClean="0"/>
              <a:t>Policies: system of directives that controls </a:t>
            </a:r>
            <a:r>
              <a:rPr lang="en-US" dirty="0"/>
              <a:t>behavior within some sort of institution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Laws: formalized guidelines for behavior with a </a:t>
            </a:r>
            <a:r>
              <a:rPr lang="en-US" dirty="0" smtClean="0"/>
              <a:t>structure </a:t>
            </a:r>
            <a:r>
              <a:rPr lang="en-US" dirty="0"/>
              <a:t>for enforcement and clear penalties for violations</a:t>
            </a:r>
            <a:r>
              <a:rPr lang="en-US" dirty="0"/>
              <a:t> 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2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One | Introduction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Discussion </a:t>
            </a:r>
            <a:r>
              <a:rPr lang="en-US" b="1" dirty="0" smtClean="0">
                <a:solidFill>
                  <a:srgbClr val="FFFFFF"/>
                </a:solidFill>
              </a:rPr>
              <a:t>Question #1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76823"/>
            <a:ext cx="8229600" cy="39493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FFFFFF"/>
                </a:solidFill>
              </a:rPr>
              <a:t>What are some things that we identify as ideals and values in our university community, and how do those influence university policies?</a:t>
            </a: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058" y="418156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36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One | Introduction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/>
              <a:t>History of Codes of Ethics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958306"/>
          </a:xfrm>
        </p:spPr>
        <p:txBody>
          <a:bodyPr>
            <a:normAutofit/>
          </a:bodyPr>
          <a:lstStyle/>
          <a:p>
            <a:r>
              <a:rPr lang="en-US" dirty="0" smtClean="0"/>
              <a:t>Formalized codes began to appear in the 1980s</a:t>
            </a:r>
          </a:p>
          <a:p>
            <a:pPr lvl="1"/>
            <a:r>
              <a:rPr lang="en-US" dirty="0" smtClean="0"/>
              <a:t>Often as a response to corporate wrongdoing</a:t>
            </a:r>
          </a:p>
          <a:p>
            <a:r>
              <a:rPr lang="en-US" dirty="0" smtClean="0"/>
              <a:t>Early codes were sparse; more recent ones are more robust</a:t>
            </a:r>
          </a:p>
          <a:p>
            <a:r>
              <a:rPr lang="en-US" dirty="0" smtClean="0"/>
              <a:t>Codes are situational depending on organization and industry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01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One | Introduction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/>
              <a:t>Roles of Codes of Ethics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958306"/>
          </a:xfrm>
        </p:spPr>
        <p:txBody>
          <a:bodyPr>
            <a:normAutofit/>
          </a:bodyPr>
          <a:lstStyle/>
          <a:p>
            <a:r>
              <a:rPr lang="en-US" dirty="0" smtClean="0"/>
              <a:t>Codes perform a number of functions</a:t>
            </a:r>
          </a:p>
          <a:p>
            <a:pPr lvl="1"/>
            <a:r>
              <a:rPr lang="en-US" dirty="0" smtClean="0"/>
              <a:t>Guide appropriate behavior</a:t>
            </a:r>
          </a:p>
          <a:p>
            <a:pPr lvl="1"/>
            <a:r>
              <a:rPr lang="en-US" dirty="0" smtClean="0"/>
              <a:t>Prevent harm to others (via unethical behavior)</a:t>
            </a:r>
          </a:p>
          <a:p>
            <a:pPr lvl="1"/>
            <a:r>
              <a:rPr lang="en-US" dirty="0" smtClean="0"/>
              <a:t>Set standards for ethical behavior that allow people to identify (and report) unethical behavior</a:t>
            </a:r>
          </a:p>
          <a:p>
            <a:pPr lvl="1"/>
            <a:r>
              <a:rPr lang="en-US" dirty="0" smtClean="0"/>
              <a:t>Generate goodwill among employees by promoting ethical behavior and high standards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88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One | Introduction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dirty="0" smtClean="0"/>
              <a:t>Communicating Codes of Ethics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77602"/>
            <a:ext cx="8229600" cy="3958306"/>
          </a:xfrm>
        </p:spPr>
        <p:txBody>
          <a:bodyPr>
            <a:normAutofit/>
          </a:bodyPr>
          <a:lstStyle/>
          <a:p>
            <a:r>
              <a:rPr lang="en-US" dirty="0" smtClean="0"/>
              <a:t>Schwartz (2001): People can perceive codes in a number of ways.</a:t>
            </a:r>
          </a:p>
          <a:p>
            <a:pPr lvl="1"/>
            <a:r>
              <a:rPr lang="en-US" dirty="0" smtClean="0"/>
              <a:t>Guidance (rule-book, signpost)</a:t>
            </a:r>
          </a:p>
          <a:p>
            <a:pPr lvl="1"/>
            <a:r>
              <a:rPr lang="en-US" dirty="0" smtClean="0"/>
              <a:t>Warning (smoke detector, fire alarm)</a:t>
            </a:r>
          </a:p>
          <a:p>
            <a:pPr lvl="1"/>
            <a:r>
              <a:rPr lang="en-US" dirty="0" smtClean="0"/>
              <a:t>Protection (shield)</a:t>
            </a:r>
          </a:p>
          <a:p>
            <a:pPr lvl="1"/>
            <a:r>
              <a:rPr lang="en-US" dirty="0" smtClean="0"/>
              <a:t>Self-awareness (mirror, magnifying glass)</a:t>
            </a:r>
          </a:p>
          <a:p>
            <a:pPr lvl="1"/>
            <a:r>
              <a:rPr lang="en-US" dirty="0" smtClean="0"/>
              <a:t>Enforcement/punishment (club)</a:t>
            </a: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75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One | Introduction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Discussion </a:t>
            </a:r>
            <a:r>
              <a:rPr lang="en-US" b="1" dirty="0" smtClean="0">
                <a:solidFill>
                  <a:srgbClr val="FFFFFF"/>
                </a:solidFill>
              </a:rPr>
              <a:t>Question #2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76823"/>
            <a:ext cx="8229600" cy="39493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FFFFFF"/>
                </a:solidFill>
              </a:rPr>
              <a:t>Of the eight metaphors identified by Schwartz (rule-book, signpost, smoke detector, fire alarm, shield, mirror, magnifying glass, club) , which do you think is most appropriate to describe the ideal role of the code of ethics? </a:t>
            </a: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058" y="418156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19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</TotalTime>
  <Words>448</Words>
  <Application>Microsoft Macintosh PowerPoint</Application>
  <PresentationFormat>On-screen Show (4:3)</PresentationFormat>
  <Paragraphs>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Arial</vt:lpstr>
      <vt:lpstr>Office Theme</vt:lpstr>
      <vt:lpstr>Professional Codes of Ethics</vt:lpstr>
      <vt:lpstr>Lesson Overview</vt:lpstr>
      <vt:lpstr>Definitions</vt:lpstr>
      <vt:lpstr>Definitions</vt:lpstr>
      <vt:lpstr>Discussion Question #1</vt:lpstr>
      <vt:lpstr>History of Codes of Ethics</vt:lpstr>
      <vt:lpstr>Roles of Codes of Ethics</vt:lpstr>
      <vt:lpstr>Communicating Codes of Ethics</vt:lpstr>
      <vt:lpstr>Discussion Question #2</vt:lpstr>
      <vt:lpstr>Concerns about Codes of Ethics</vt:lpstr>
      <vt:lpstr>Discussion Question #3</vt:lpstr>
    </vt:vector>
  </TitlesOfParts>
  <Company>Biola University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Public Relations Ethics</dc:title>
  <dc:creator>Carolyn Kim</dc:creator>
  <cp:lastModifiedBy>Jessalynn Strauss</cp:lastModifiedBy>
  <cp:revision>15</cp:revision>
  <dcterms:created xsi:type="dcterms:W3CDTF">2016-05-14T23:03:05Z</dcterms:created>
  <dcterms:modified xsi:type="dcterms:W3CDTF">2016-12-18T16:35:58Z</dcterms:modified>
</cp:coreProperties>
</file>