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docx" ContentType="application/vnd.openxmlformats-officedocument.wordprocessingml.document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12" r:id="rId1"/>
  </p:sldMasterIdLst>
  <p:notesMasterIdLst>
    <p:notesMasterId r:id="rId20"/>
  </p:notesMasterIdLst>
  <p:sldIdLst>
    <p:sldId id="256" r:id="rId2"/>
    <p:sldId id="272" r:id="rId3"/>
    <p:sldId id="257" r:id="rId4"/>
    <p:sldId id="282" r:id="rId5"/>
    <p:sldId id="283" r:id="rId6"/>
    <p:sldId id="258" r:id="rId7"/>
    <p:sldId id="277" r:id="rId8"/>
    <p:sldId id="284" r:id="rId9"/>
    <p:sldId id="260" r:id="rId10"/>
    <p:sldId id="263" r:id="rId11"/>
    <p:sldId id="264" r:id="rId12"/>
    <p:sldId id="265" r:id="rId13"/>
    <p:sldId id="266" r:id="rId14"/>
    <p:sldId id="285" r:id="rId15"/>
    <p:sldId id="286" r:id="rId16"/>
    <p:sldId id="267" r:id="rId17"/>
    <p:sldId id="269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5"/>
    <p:restoredTop sz="94637"/>
  </p:normalViewPr>
  <p:slideViewPr>
    <p:cSldViewPr>
      <p:cViewPr>
        <p:scale>
          <a:sx n="70" d="100"/>
          <a:sy n="70" d="100"/>
        </p:scale>
        <p:origin x="1552" y="6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8F289C-C974-E143-9723-56D54665721C}" type="datetimeFigureOut">
              <a:rPr lang="en-US" smtClean="0"/>
              <a:t>12/21/16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05EEEF-0C69-2F46-9D89-FE3226BE0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3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BAD1D-7709-4575-B9B6-FCCFAC7E2B52}" type="datetimeFigureOut">
              <a:rPr lang="en-US" smtClean="0"/>
              <a:t>12/21/16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CBB41-4576-4DD3-A6E2-D50E62440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743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BAD1D-7709-4575-B9B6-FCCFAC7E2B52}" type="datetimeFigureOut">
              <a:rPr lang="en-US" smtClean="0"/>
              <a:t>12/21/16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CBB41-4576-4DD3-A6E2-D50E62440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619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BAD1D-7709-4575-B9B6-FCCFAC7E2B52}" type="datetimeFigureOut">
              <a:rPr lang="en-US" smtClean="0"/>
              <a:t>12/21/16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CBB41-4576-4DD3-A6E2-D50E62440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839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BAD1D-7709-4575-B9B6-FCCFAC7E2B52}" type="datetimeFigureOut">
              <a:rPr lang="en-US" smtClean="0"/>
              <a:t>12/21/16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CBB41-4576-4DD3-A6E2-D50E624407A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199" y="518325"/>
            <a:ext cx="9296400" cy="63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532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BAD1D-7709-4575-B9B6-FCCFAC7E2B52}" type="datetimeFigureOut">
              <a:rPr lang="en-US" smtClean="0"/>
              <a:t>12/21/16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CBB41-4576-4DD3-A6E2-D50E62440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74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BAD1D-7709-4575-B9B6-FCCFAC7E2B52}" type="datetimeFigureOut">
              <a:rPr lang="en-US" smtClean="0"/>
              <a:t>12/21/16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CBB41-4576-4DD3-A6E2-D50E62440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127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BAD1D-7709-4575-B9B6-FCCFAC7E2B52}" type="datetimeFigureOut">
              <a:rPr lang="en-US" smtClean="0"/>
              <a:t>12/21/16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CBB41-4576-4DD3-A6E2-D50E62440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653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BAD1D-7709-4575-B9B6-FCCFAC7E2B52}" type="datetimeFigureOut">
              <a:rPr lang="en-US" smtClean="0"/>
              <a:t>12/21/16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CBB41-4576-4DD3-A6E2-D50E62440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19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BAD1D-7709-4575-B9B6-FCCFAC7E2B52}" type="datetimeFigureOut">
              <a:rPr lang="en-US" smtClean="0"/>
              <a:t>12/21/16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CBB41-4576-4DD3-A6E2-D50E62440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20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BAD1D-7709-4575-B9B6-FCCFAC7E2B52}" type="datetimeFigureOut">
              <a:rPr lang="en-US" smtClean="0"/>
              <a:t>12/21/16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CBB41-4576-4DD3-A6E2-D50E62440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692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BAD1D-7709-4575-B9B6-FCCFAC7E2B52}" type="datetimeFigureOut">
              <a:rPr lang="en-US" smtClean="0"/>
              <a:t>12/21/16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CBB41-4576-4DD3-A6E2-D50E62440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098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BAD1D-7709-4575-B9B6-FCCFAC7E2B52}" type="datetimeFigureOut">
              <a:rPr lang="en-US" smtClean="0"/>
              <a:t>12/21/16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CBB41-4576-4DD3-A6E2-D50E62440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000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3" r:id="rId1"/>
    <p:sldLayoutId id="2147484214" r:id="rId2"/>
    <p:sldLayoutId id="2147484215" r:id="rId3"/>
    <p:sldLayoutId id="2147484216" r:id="rId4"/>
    <p:sldLayoutId id="2147484217" r:id="rId5"/>
    <p:sldLayoutId id="2147484218" r:id="rId6"/>
    <p:sldLayoutId id="2147484219" r:id="rId7"/>
    <p:sldLayoutId id="2147484220" r:id="rId8"/>
    <p:sldLayoutId id="2147484221" r:id="rId9"/>
    <p:sldLayoutId id="2147484222" r:id="rId10"/>
    <p:sldLayoutId id="21474842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5.png"/><Relationship Id="rId6" Type="http://schemas.openxmlformats.org/officeDocument/2006/relationships/image" Target="../media/image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eg"/><Relationship Id="rId5" Type="http://schemas.openxmlformats.org/officeDocument/2006/relationships/image" Target="../media/image10.gif"/><Relationship Id="rId6" Type="http://schemas.openxmlformats.org/officeDocument/2006/relationships/image" Target="../media/image11.png"/><Relationship Id="rId7" Type="http://schemas.openxmlformats.org/officeDocument/2006/relationships/image" Target="../media/image12.gif"/><Relationship Id="rId8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743200"/>
            <a:ext cx="8686800" cy="129540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>
                <a:solidFill>
                  <a:schemeClr val="accent1">
                    <a:lumMod val="50000"/>
                  </a:schemeClr>
                </a:solidFill>
              </a:rPr>
              <a:t>INTRODUCTION TO CONSCIOUS CAPITALISM</a:t>
            </a:r>
            <a:endParaRPr lang="en-US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4953000"/>
            <a:ext cx="77100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Module </a:t>
            </a:r>
            <a:r>
              <a:rPr lang="en-US" sz="4000" b="1" dirty="0" smtClean="0"/>
              <a:t>Eight </a:t>
            </a:r>
            <a:r>
              <a:rPr lang="en-US" sz="4000" b="1" dirty="0"/>
              <a:t>| Lesson </a:t>
            </a:r>
            <a:r>
              <a:rPr lang="en-US" sz="4000" b="1" dirty="0" smtClean="0"/>
              <a:t>Two</a:t>
            </a:r>
            <a:endParaRPr lang="en-US" sz="4000" b="1" dirty="0"/>
          </a:p>
        </p:txBody>
      </p:sp>
      <p:sp>
        <p:nvSpPr>
          <p:cNvPr id="6" name="Rectangle 5"/>
          <p:cNvSpPr/>
          <p:nvPr/>
        </p:nvSpPr>
        <p:spPr>
          <a:xfrm>
            <a:off x="0" y="990600"/>
            <a:ext cx="9144000" cy="1248851"/>
          </a:xfrm>
          <a:prstGeom prst="rect">
            <a:avLst/>
          </a:prstGeom>
          <a:solidFill>
            <a:srgbClr val="0F406D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65" y="1141309"/>
            <a:ext cx="5957657" cy="81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42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331" y="457200"/>
            <a:ext cx="8839200" cy="1981200"/>
          </a:xfrm>
        </p:spPr>
        <p:txBody>
          <a:bodyPr>
            <a:noAutofit/>
          </a:bodyPr>
          <a:lstStyle/>
          <a:p>
            <a:r>
              <a:rPr lang="en-US" b="1" dirty="0" smtClean="0"/>
              <a:t>Core Tenets of a Conscious Business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23622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Transcendent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59436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Tactile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858000" y="25146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Value Creation For Audience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553200" y="5029200"/>
            <a:ext cx="25475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 </a:t>
            </a:r>
          </a:p>
          <a:p>
            <a:pPr algn="ctr"/>
            <a:r>
              <a:rPr lang="en-US" sz="2400" dirty="0" smtClean="0"/>
              <a:t>Self‐effacing  Servant</a:t>
            </a:r>
          </a:p>
          <a:p>
            <a:pPr algn="ctr"/>
            <a:r>
              <a:rPr lang="en-US" sz="2400" dirty="0" smtClean="0"/>
              <a:t>Leader</a:t>
            </a:r>
            <a:endParaRPr lang="en-US" sz="2400" dirty="0"/>
          </a:p>
        </p:txBody>
      </p:sp>
      <p:sp>
        <p:nvSpPr>
          <p:cNvPr id="9" name="Subtitle 4"/>
          <p:cNvSpPr txBox="1">
            <a:spLocks/>
          </p:cNvSpPr>
          <p:nvPr/>
        </p:nvSpPr>
        <p:spPr>
          <a:xfrm>
            <a:off x="7135796" y="646729"/>
            <a:ext cx="2008204" cy="877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200" dirty="0" smtClean="0">
                <a:solidFill>
                  <a:schemeClr val="bg1"/>
                </a:solidFill>
              </a:rPr>
              <a:t>Lesson One | Introduction</a:t>
            </a:r>
            <a:endParaRPr lang="en-US" sz="1200" dirty="0">
              <a:solidFill>
                <a:schemeClr val="bg1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9631231"/>
              </p:ext>
            </p:extLst>
          </p:nvPr>
        </p:nvGraphicFramePr>
        <p:xfrm>
          <a:off x="2133600" y="2362200"/>
          <a:ext cx="4849813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" name="Document" r:id="rId4" imgW="5943600" imgH="3492500" progId="Word.Document.12">
                  <p:embed/>
                </p:oleObj>
              </mc:Choice>
              <mc:Fallback>
                <p:oleObj name="Document" r:id="rId4" imgW="5943600" imgH="3492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33600" y="2362200"/>
                        <a:ext cx="4849813" cy="3581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0" y="381000"/>
            <a:ext cx="9144000" cy="761999"/>
          </a:xfrm>
          <a:prstGeom prst="rect">
            <a:avLst/>
          </a:prstGeom>
          <a:solidFill>
            <a:srgbClr val="0F406D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7" y="625005"/>
            <a:ext cx="1997653" cy="27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720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r>
              <a:rPr lang="en-US" b="1" dirty="0" smtClean="0"/>
              <a:t>Purpose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438400"/>
            <a:ext cx="8153400" cy="1371600"/>
          </a:xfrm>
        </p:spPr>
        <p:txBody>
          <a:bodyPr/>
          <a:lstStyle/>
          <a:p>
            <a:r>
              <a:rPr lang="en-US" dirty="0"/>
              <a:t>Transcends profit </a:t>
            </a:r>
            <a:r>
              <a:rPr lang="en-US" dirty="0" smtClean="0"/>
              <a:t>motive</a:t>
            </a:r>
          </a:p>
          <a:p>
            <a:r>
              <a:rPr lang="en-US" dirty="0" smtClean="0"/>
              <a:t>Non‐financial</a:t>
            </a:r>
            <a:r>
              <a:rPr lang="en-US" dirty="0"/>
              <a:t> reason for existence</a:t>
            </a:r>
          </a:p>
          <a:p>
            <a:endParaRPr lang="en-US" dirty="0"/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7135796" y="646729"/>
            <a:ext cx="2008204" cy="877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200" dirty="0" smtClean="0">
                <a:solidFill>
                  <a:schemeClr val="bg1"/>
                </a:solidFill>
              </a:rPr>
              <a:t>Lesson One | Introduction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81000"/>
            <a:ext cx="9144000" cy="685800"/>
          </a:xfrm>
          <a:prstGeom prst="rect">
            <a:avLst/>
          </a:prstGeom>
          <a:solidFill>
            <a:srgbClr val="0F406D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81000"/>
            <a:ext cx="9144000" cy="761999"/>
          </a:xfrm>
          <a:prstGeom prst="rect">
            <a:avLst/>
          </a:prstGeom>
          <a:solidFill>
            <a:srgbClr val="0F406D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147" y="625005"/>
            <a:ext cx="1997653" cy="27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96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436" y="1066800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/>
              <a:t>Stakeholders</a:t>
            </a:r>
            <a:endParaRPr lang="en-US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161" y="2514600"/>
            <a:ext cx="5772150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btitle 4"/>
          <p:cNvSpPr txBox="1">
            <a:spLocks/>
          </p:cNvSpPr>
          <p:nvPr/>
        </p:nvSpPr>
        <p:spPr>
          <a:xfrm>
            <a:off x="7135796" y="646729"/>
            <a:ext cx="2008204" cy="877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200" dirty="0" smtClean="0">
                <a:solidFill>
                  <a:schemeClr val="bg1"/>
                </a:solidFill>
              </a:rPr>
              <a:t>Lesson One | Introduction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81000"/>
            <a:ext cx="9144000" cy="685800"/>
          </a:xfrm>
          <a:prstGeom prst="rect">
            <a:avLst/>
          </a:prstGeom>
          <a:solidFill>
            <a:srgbClr val="0F406D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381000"/>
            <a:ext cx="9144000" cy="761999"/>
          </a:xfrm>
          <a:prstGeom prst="rect">
            <a:avLst/>
          </a:prstGeom>
          <a:solidFill>
            <a:srgbClr val="0F406D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147" y="625005"/>
            <a:ext cx="1997653" cy="27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554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/>
              <a:t>Conscious Culture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2286000"/>
            <a:ext cx="3121152" cy="838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i="1" dirty="0" smtClean="0"/>
              <a:t>TACTILE</a:t>
            </a:r>
            <a:endParaRPr lang="en-US" sz="4000" b="1" i="1" dirty="0"/>
          </a:p>
        </p:txBody>
      </p:sp>
      <p:sp>
        <p:nvSpPr>
          <p:cNvPr id="4" name="Rectangle 3"/>
          <p:cNvSpPr/>
          <p:nvPr/>
        </p:nvSpPr>
        <p:spPr>
          <a:xfrm>
            <a:off x="1600200" y="2971799"/>
            <a:ext cx="533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T</a:t>
            </a:r>
            <a:r>
              <a:rPr lang="en-US" sz="3200" dirty="0" smtClean="0"/>
              <a:t>rust </a:t>
            </a:r>
          </a:p>
          <a:p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A</a:t>
            </a:r>
            <a:r>
              <a:rPr lang="en-US" sz="3200" dirty="0" smtClean="0"/>
              <a:t>ccountability </a:t>
            </a:r>
          </a:p>
          <a:p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C</a:t>
            </a:r>
            <a:r>
              <a:rPr lang="en-US" sz="3200" dirty="0" smtClean="0"/>
              <a:t>aring </a:t>
            </a:r>
          </a:p>
          <a:p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T</a:t>
            </a:r>
            <a:r>
              <a:rPr lang="en-US" sz="3200" dirty="0" smtClean="0"/>
              <a:t>ransparency </a:t>
            </a:r>
          </a:p>
          <a:p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en-US" sz="3200" dirty="0" smtClean="0"/>
              <a:t>ntegrity </a:t>
            </a:r>
          </a:p>
          <a:p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L</a:t>
            </a:r>
            <a:r>
              <a:rPr lang="en-US" sz="3200" dirty="0" smtClean="0"/>
              <a:t>oyalty </a:t>
            </a:r>
          </a:p>
          <a:p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</a:rPr>
              <a:t>E</a:t>
            </a:r>
            <a:r>
              <a:rPr lang="en-US" sz="3200" dirty="0" smtClean="0"/>
              <a:t>galitarianism</a:t>
            </a:r>
            <a:endParaRPr lang="en-US" sz="3200" dirty="0"/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7135796" y="646729"/>
            <a:ext cx="2008204" cy="877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200" dirty="0" smtClean="0">
                <a:solidFill>
                  <a:schemeClr val="bg1"/>
                </a:solidFill>
              </a:rPr>
              <a:t>Lesson One | Introduction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81000"/>
            <a:ext cx="9144000" cy="685800"/>
          </a:xfrm>
          <a:prstGeom prst="rect">
            <a:avLst/>
          </a:prstGeom>
          <a:solidFill>
            <a:srgbClr val="0F406D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81000"/>
            <a:ext cx="9144000" cy="761999"/>
          </a:xfrm>
          <a:prstGeom prst="rect">
            <a:avLst/>
          </a:prstGeom>
          <a:solidFill>
            <a:srgbClr val="0F406D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147" y="625005"/>
            <a:ext cx="1997653" cy="27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511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rgbClr val="0F406D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ubtitle 4"/>
          <p:cNvSpPr txBox="1">
            <a:spLocks/>
          </p:cNvSpPr>
          <p:nvPr/>
        </p:nvSpPr>
        <p:spPr>
          <a:xfrm>
            <a:off x="7135796" y="281994"/>
            <a:ext cx="1858911" cy="729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200" dirty="0" smtClean="0">
                <a:solidFill>
                  <a:schemeClr val="bg1"/>
                </a:solidFill>
              </a:rPr>
              <a:t>Lesson One | Introduction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FFFF"/>
                </a:solidFill>
              </a:rPr>
              <a:t>Discussion </a:t>
            </a:r>
            <a:r>
              <a:rPr lang="en-US" b="1" dirty="0" smtClean="0">
                <a:solidFill>
                  <a:srgbClr val="FFFFFF"/>
                </a:solidFill>
              </a:rPr>
              <a:t>Question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176823"/>
            <a:ext cx="8229600" cy="394934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</a:rPr>
              <a:t>What should be the role of ethics in Conscious Capitalism?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54" y="380493"/>
            <a:ext cx="1997653" cy="27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41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400" y="1409700"/>
            <a:ext cx="3121152" cy="838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/>
              <a:t>TACTILE</a:t>
            </a:r>
            <a:endParaRPr lang="en-US" sz="4000" b="1" dirty="0"/>
          </a:p>
        </p:txBody>
      </p:sp>
      <p:sp>
        <p:nvSpPr>
          <p:cNvPr id="4" name="Rectangle 3"/>
          <p:cNvSpPr/>
          <p:nvPr/>
        </p:nvSpPr>
        <p:spPr>
          <a:xfrm>
            <a:off x="533400" y="2257044"/>
            <a:ext cx="80772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The word “tactile” also suggests that the cultures of these companies are very tangible to their stakeholders as well as to outside observers; you can</a:t>
            </a:r>
            <a:r>
              <a:rPr lang="en-US" sz="3200" u="sng" dirty="0"/>
              <a:t> feel </a:t>
            </a:r>
            <a:r>
              <a:rPr lang="en-US" sz="3200" dirty="0"/>
              <a:t>the difference when you walk into a conscious business versus one that is purely driven by a profit motive and run just for the benefit of shareholders. </a:t>
            </a:r>
            <a:endParaRPr lang="en-US" sz="3200" dirty="0"/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7135796" y="646729"/>
            <a:ext cx="2008204" cy="877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200" dirty="0" smtClean="0">
                <a:solidFill>
                  <a:schemeClr val="bg1"/>
                </a:solidFill>
              </a:rPr>
              <a:t>Lesson One | Introduction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81000"/>
            <a:ext cx="9144000" cy="685800"/>
          </a:xfrm>
          <a:prstGeom prst="rect">
            <a:avLst/>
          </a:prstGeom>
          <a:solidFill>
            <a:srgbClr val="0F406D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81000"/>
            <a:ext cx="9144000" cy="761999"/>
          </a:xfrm>
          <a:prstGeom prst="rect">
            <a:avLst/>
          </a:prstGeom>
          <a:solidFill>
            <a:srgbClr val="0F406D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147" y="625005"/>
            <a:ext cx="1997653" cy="27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4058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219200"/>
            <a:ext cx="6092952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Servant Leadership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198427"/>
            <a:ext cx="2667000" cy="2895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Listening</a:t>
            </a:r>
          </a:p>
          <a:p>
            <a:r>
              <a:rPr lang="en-US" dirty="0" smtClean="0"/>
              <a:t>Empathy </a:t>
            </a:r>
          </a:p>
          <a:p>
            <a:r>
              <a:rPr lang="en-US" dirty="0" smtClean="0"/>
              <a:t>Healing</a:t>
            </a:r>
            <a:r>
              <a:rPr lang="en-US" dirty="0"/>
              <a:t>  </a:t>
            </a:r>
            <a:endParaRPr lang="en-US" dirty="0" smtClean="0"/>
          </a:p>
          <a:p>
            <a:r>
              <a:rPr lang="en-US" dirty="0" smtClean="0"/>
              <a:t>Awareness </a:t>
            </a:r>
          </a:p>
          <a:p>
            <a:r>
              <a:rPr lang="en-US" dirty="0" smtClean="0"/>
              <a:t>Persuasion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24400" y="2283726"/>
            <a:ext cx="3810000" cy="2819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 smtClean="0"/>
              <a:t>Foresight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 smtClean="0"/>
              <a:t>Stewardship</a:t>
            </a:r>
          </a:p>
          <a:p>
            <a:pPr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 smtClean="0"/>
              <a:t>Commitment</a:t>
            </a:r>
            <a:r>
              <a:rPr lang="en-US" dirty="0"/>
              <a:t> to  </a:t>
            </a:r>
            <a:endParaRPr lang="en-US" dirty="0" smtClean="0"/>
          </a:p>
          <a:p>
            <a:pPr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 smtClean="0"/>
              <a:t>Growth</a:t>
            </a:r>
            <a:r>
              <a:rPr lang="en-US" dirty="0"/>
              <a:t> of </a:t>
            </a:r>
            <a:r>
              <a:rPr lang="en-US" dirty="0" smtClean="0"/>
              <a:t>People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 smtClean="0"/>
              <a:t>Building</a:t>
            </a:r>
            <a:r>
              <a:rPr lang="en-US" dirty="0"/>
              <a:t> </a:t>
            </a:r>
            <a:r>
              <a:rPr lang="en-US" dirty="0" smtClean="0"/>
              <a:t>Community</a:t>
            </a:r>
            <a:endParaRPr lang="en-US" dirty="0"/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7135796" y="646729"/>
            <a:ext cx="2008204" cy="877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200" dirty="0" smtClean="0">
                <a:solidFill>
                  <a:schemeClr val="bg1"/>
                </a:solidFill>
              </a:rPr>
              <a:t>Lesson One | Introduction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81000"/>
            <a:ext cx="9144000" cy="685800"/>
          </a:xfrm>
          <a:prstGeom prst="rect">
            <a:avLst/>
          </a:prstGeom>
          <a:solidFill>
            <a:srgbClr val="0F406D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86906"/>
            <a:ext cx="1997653" cy="27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9759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Image result for patagoni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01"/>
          <a:stretch/>
        </p:blipFill>
        <p:spPr bwMode="auto">
          <a:xfrm>
            <a:off x="473549" y="4313190"/>
            <a:ext cx="2438400" cy="213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Image result for container stor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9" r="9979"/>
          <a:stretch/>
        </p:blipFill>
        <p:spPr bwMode="auto">
          <a:xfrm>
            <a:off x="6103819" y="4304091"/>
            <a:ext cx="2438400" cy="213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843887"/>
            <a:ext cx="8988552" cy="990600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Exemplary Companies</a:t>
            </a:r>
            <a:endParaRPr lang="en-US" b="1" dirty="0"/>
          </a:p>
        </p:txBody>
      </p:sp>
      <p:pic>
        <p:nvPicPr>
          <p:cNvPr id="6154" name="Picture 10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948" y="4313190"/>
            <a:ext cx="3232244" cy="242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age result for ben and jerry'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348" y="1828800"/>
            <a:ext cx="4059461" cy="248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Image result for zappo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970" y="2974676"/>
            <a:ext cx="3124200" cy="171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ubtitle 4"/>
          <p:cNvSpPr txBox="1">
            <a:spLocks/>
          </p:cNvSpPr>
          <p:nvPr/>
        </p:nvSpPr>
        <p:spPr>
          <a:xfrm>
            <a:off x="7135796" y="646729"/>
            <a:ext cx="2008204" cy="877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200" dirty="0" smtClean="0">
                <a:solidFill>
                  <a:schemeClr val="bg1"/>
                </a:solidFill>
              </a:rPr>
              <a:t>Lesson One | Introduction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381000"/>
            <a:ext cx="9144000" cy="685800"/>
          </a:xfrm>
          <a:prstGeom prst="rect">
            <a:avLst/>
          </a:prstGeom>
          <a:solidFill>
            <a:srgbClr val="0F406D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rei-logo-for-web-5596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52600"/>
            <a:ext cx="3048000" cy="1676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5448" y="583176"/>
            <a:ext cx="1997653" cy="27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5018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6300"/>
            <a:ext cx="8229600" cy="1143000"/>
          </a:xfrm>
        </p:spPr>
        <p:txBody>
          <a:bodyPr/>
          <a:lstStyle/>
          <a:p>
            <a:r>
              <a:rPr lang="en-US" dirty="0" smtClean="0"/>
              <a:t>Conscious Capitalism Resources</a:t>
            </a:r>
            <a:endParaRPr lang="en-US" dirty="0"/>
          </a:p>
        </p:txBody>
      </p:sp>
      <p:pic>
        <p:nvPicPr>
          <p:cNvPr id="7" name="Picture 6" descr="Conscious Capitalims Conven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49806"/>
            <a:ext cx="3505200" cy="4618467"/>
          </a:xfrm>
          <a:prstGeom prst="rect">
            <a:avLst/>
          </a:prstGeom>
        </p:spPr>
      </p:pic>
      <p:pic>
        <p:nvPicPr>
          <p:cNvPr id="8" name="Picture 7" descr="raj-sisodia-conscious-capitalism-1-63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924049"/>
            <a:ext cx="3715378" cy="464422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381000"/>
            <a:ext cx="9144000" cy="685800"/>
          </a:xfrm>
          <a:prstGeom prst="rect">
            <a:avLst/>
          </a:prstGeom>
          <a:solidFill>
            <a:srgbClr val="0F406D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" y="583176"/>
            <a:ext cx="1997653" cy="27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41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3048000"/>
            <a:ext cx="77100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“Profit for business is like oxygen for people: </a:t>
            </a:r>
          </a:p>
          <a:p>
            <a:r>
              <a:rPr lang="en-US" sz="2400" i="1" dirty="0" smtClean="0"/>
              <a:t>if you don't have enough of it, you're out of the  game. </a:t>
            </a:r>
          </a:p>
          <a:p>
            <a:r>
              <a:rPr lang="en-US" sz="2400" i="1" dirty="0" smtClean="0"/>
              <a:t>However, if you think your life is about breathing </a:t>
            </a:r>
          </a:p>
          <a:p>
            <a:r>
              <a:rPr lang="en-US" sz="2400" i="1" dirty="0" smtClean="0"/>
              <a:t>you've clearly missed something.” </a:t>
            </a:r>
          </a:p>
          <a:p>
            <a:pPr algn="r"/>
            <a:r>
              <a:rPr lang="en-US" sz="2400" dirty="0" smtClean="0"/>
              <a:t>-Peter Drucker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0" y="990600"/>
            <a:ext cx="9144000" cy="1248851"/>
          </a:xfrm>
          <a:prstGeom prst="rect">
            <a:avLst/>
          </a:prstGeom>
          <a:solidFill>
            <a:srgbClr val="0F406D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478031"/>
            <a:ext cx="1997653" cy="27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069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What is Conscious Capitalism?</a:t>
            </a:r>
            <a:endParaRPr lang="en-US" b="1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3230563"/>
          </a:xfrm>
        </p:spPr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n </a:t>
            </a:r>
            <a:r>
              <a:rPr lang="en-US" dirty="0"/>
              <a:t>emerging economic system that “builds on the foundations of capitalism—voluntary exchange, entrepreneurship, competition, freedom to trade and the rule of </a:t>
            </a:r>
            <a:r>
              <a:rPr lang="en-US" dirty="0" smtClean="0"/>
              <a:t>law. </a:t>
            </a:r>
            <a:r>
              <a:rPr lang="en-US" i="1" dirty="0"/>
              <a:t>(</a:t>
            </a:r>
            <a:r>
              <a:rPr lang="en-US" i="1" dirty="0" err="1"/>
              <a:t>consciouscapitalism.org</a:t>
            </a:r>
            <a:r>
              <a:rPr lang="en-US" i="1" dirty="0"/>
              <a:t>) </a:t>
            </a:r>
          </a:p>
          <a:p>
            <a:endParaRPr lang="en-US" dirty="0"/>
          </a:p>
        </p:txBody>
      </p:sp>
      <p:sp>
        <p:nvSpPr>
          <p:cNvPr id="7" name="Subtitle 4"/>
          <p:cNvSpPr txBox="1">
            <a:spLocks/>
          </p:cNvSpPr>
          <p:nvPr/>
        </p:nvSpPr>
        <p:spPr>
          <a:xfrm>
            <a:off x="7135796" y="646729"/>
            <a:ext cx="2008204" cy="877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200" dirty="0" smtClean="0">
                <a:solidFill>
                  <a:schemeClr val="bg1"/>
                </a:solidFill>
              </a:rPr>
              <a:t>Lesson One | Introduction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81001"/>
            <a:ext cx="9144000" cy="914399"/>
          </a:xfrm>
          <a:prstGeom prst="rect">
            <a:avLst/>
          </a:prstGeom>
          <a:solidFill>
            <a:srgbClr val="0F406D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726144"/>
            <a:ext cx="1997653" cy="27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550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/>
              <a:t>Main Contribution</a:t>
            </a:r>
            <a:endParaRPr lang="en-US" b="1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3230563"/>
          </a:xfrm>
        </p:spPr>
        <p:txBody>
          <a:bodyPr/>
          <a:lstStyle/>
          <a:p>
            <a:r>
              <a:rPr lang="en-US" dirty="0"/>
              <a:t>A philosophical realignment of free-market principles with progressive business practices by stressing the profit-making potential of responsible, ethical, and sustainable corporate behavior. </a:t>
            </a:r>
          </a:p>
        </p:txBody>
      </p:sp>
      <p:sp>
        <p:nvSpPr>
          <p:cNvPr id="7" name="Subtitle 4"/>
          <p:cNvSpPr txBox="1">
            <a:spLocks/>
          </p:cNvSpPr>
          <p:nvPr/>
        </p:nvSpPr>
        <p:spPr>
          <a:xfrm>
            <a:off x="7135796" y="646729"/>
            <a:ext cx="2008204" cy="877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200" dirty="0" smtClean="0">
                <a:solidFill>
                  <a:schemeClr val="bg1"/>
                </a:solidFill>
              </a:rPr>
              <a:t>Lesson One | Introduction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81001"/>
            <a:ext cx="9144000" cy="914399"/>
          </a:xfrm>
          <a:prstGeom prst="rect">
            <a:avLst/>
          </a:prstGeom>
          <a:solidFill>
            <a:srgbClr val="0F406D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726144"/>
            <a:ext cx="1997653" cy="27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971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rgbClr val="0F406D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ubtitle 4"/>
          <p:cNvSpPr txBox="1">
            <a:spLocks/>
          </p:cNvSpPr>
          <p:nvPr/>
        </p:nvSpPr>
        <p:spPr>
          <a:xfrm>
            <a:off x="7135796" y="281994"/>
            <a:ext cx="1858911" cy="729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200" dirty="0" smtClean="0">
                <a:solidFill>
                  <a:schemeClr val="bg1"/>
                </a:solidFill>
              </a:rPr>
              <a:t>Lesson One | Introduction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FFFF"/>
                </a:solidFill>
              </a:rPr>
              <a:t>Discussion </a:t>
            </a:r>
            <a:r>
              <a:rPr lang="en-US" b="1" dirty="0" smtClean="0">
                <a:solidFill>
                  <a:srgbClr val="FFFFFF"/>
                </a:solidFill>
              </a:rPr>
              <a:t>Question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176823"/>
            <a:ext cx="8229600" cy="394934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</a:rPr>
              <a:t>Can profit lead to social good? 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54" y="380493"/>
            <a:ext cx="1997653" cy="27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81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956392"/>
            <a:ext cx="6400800" cy="990600"/>
          </a:xfrm>
        </p:spPr>
        <p:txBody>
          <a:bodyPr>
            <a:normAutofit/>
          </a:bodyPr>
          <a:lstStyle/>
          <a:p>
            <a:r>
              <a:rPr lang="en-US" b="1" dirty="0" smtClean="0"/>
              <a:t>Virtue and Profit</a:t>
            </a:r>
            <a:endParaRPr lang="en-US" b="1" dirty="0"/>
          </a:p>
        </p:txBody>
      </p:sp>
      <p:sp>
        <p:nvSpPr>
          <p:cNvPr id="7" name="Subtitle 4"/>
          <p:cNvSpPr txBox="1">
            <a:spLocks/>
          </p:cNvSpPr>
          <p:nvPr/>
        </p:nvSpPr>
        <p:spPr>
          <a:xfrm>
            <a:off x="7135796" y="646729"/>
            <a:ext cx="2008204" cy="877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200" dirty="0" smtClean="0">
                <a:solidFill>
                  <a:schemeClr val="bg1"/>
                </a:solidFill>
              </a:rPr>
              <a:t>Lesson One | Introduction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81000"/>
            <a:ext cx="9144000" cy="761999"/>
          </a:xfrm>
          <a:prstGeom prst="rect">
            <a:avLst/>
          </a:prstGeom>
          <a:solidFill>
            <a:srgbClr val="0F406D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438400"/>
            <a:ext cx="8458200" cy="3276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“[A business] cannot be seen as </a:t>
            </a:r>
            <a:r>
              <a:rPr lang="en-US" dirty="0" smtClean="0"/>
              <a:t>acting</a:t>
            </a:r>
            <a:r>
              <a:rPr lang="en-US" dirty="0"/>
              <a:t> solely in 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self</a:t>
            </a:r>
            <a:r>
              <a:rPr lang="en-US" dirty="0"/>
              <a:t> interest, but </a:t>
            </a:r>
            <a:r>
              <a:rPr lang="en-US" dirty="0" smtClean="0"/>
              <a:t>rather</a:t>
            </a:r>
            <a:r>
              <a:rPr lang="en-US" dirty="0"/>
              <a:t> must execute on both </a:t>
            </a:r>
            <a:r>
              <a:rPr lang="en-US" dirty="0" smtClean="0"/>
              <a:t>the fundamentals</a:t>
            </a:r>
            <a:r>
              <a:rPr lang="en-US" dirty="0"/>
              <a:t> of profit and social </a:t>
            </a:r>
            <a:r>
              <a:rPr lang="en-US" dirty="0" smtClean="0"/>
              <a:t>good.”</a:t>
            </a:r>
            <a:r>
              <a:rPr lang="en-US" dirty="0"/>
              <a:t>  </a:t>
            </a:r>
          </a:p>
          <a:p>
            <a:pPr marL="0" indent="0">
              <a:buNone/>
            </a:pPr>
            <a:r>
              <a:rPr lang="en-US" i="1" dirty="0"/>
              <a:t>–Edelman Trust Barometer</a:t>
            </a:r>
          </a:p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73" y="646729"/>
            <a:ext cx="1997653" cy="27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657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19200" y="990600"/>
            <a:ext cx="6705600" cy="1219200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Conscious Capitalism Model</a:t>
            </a:r>
            <a:endParaRPr lang="en-US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9800" y="2057400"/>
            <a:ext cx="468395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btitle 4"/>
          <p:cNvSpPr txBox="1">
            <a:spLocks/>
          </p:cNvSpPr>
          <p:nvPr/>
        </p:nvSpPr>
        <p:spPr>
          <a:xfrm>
            <a:off x="7135796" y="646729"/>
            <a:ext cx="2008204" cy="877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200" dirty="0" smtClean="0">
                <a:solidFill>
                  <a:schemeClr val="bg1"/>
                </a:solidFill>
              </a:rPr>
              <a:t>Lesson One | Introduction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81000"/>
            <a:ext cx="9144000" cy="761999"/>
          </a:xfrm>
          <a:prstGeom prst="rect">
            <a:avLst/>
          </a:prstGeom>
          <a:solidFill>
            <a:srgbClr val="0F406D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373" y="616802"/>
            <a:ext cx="1997653" cy="27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554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rgbClr val="0F406D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ubtitle 4"/>
          <p:cNvSpPr txBox="1">
            <a:spLocks/>
          </p:cNvSpPr>
          <p:nvPr/>
        </p:nvSpPr>
        <p:spPr>
          <a:xfrm>
            <a:off x="7135796" y="281994"/>
            <a:ext cx="1858911" cy="729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200" dirty="0" smtClean="0">
                <a:solidFill>
                  <a:schemeClr val="bg1"/>
                </a:solidFill>
              </a:rPr>
              <a:t>Lesson One | Introduction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FFFF"/>
                </a:solidFill>
              </a:rPr>
              <a:t>Discussion </a:t>
            </a:r>
            <a:r>
              <a:rPr lang="en-US" b="1" dirty="0" smtClean="0">
                <a:solidFill>
                  <a:srgbClr val="FFFFFF"/>
                </a:solidFill>
              </a:rPr>
              <a:t>Question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176823"/>
            <a:ext cx="8229600" cy="394934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</a:rPr>
              <a:t>How </a:t>
            </a:r>
            <a:r>
              <a:rPr lang="en-US" sz="4000" b="1" dirty="0" smtClean="0">
                <a:solidFill>
                  <a:schemeClr val="bg1"/>
                </a:solidFill>
              </a:rPr>
              <a:t>Does Conscious </a:t>
            </a:r>
            <a:r>
              <a:rPr lang="en-US" sz="4000" b="1" dirty="0">
                <a:solidFill>
                  <a:schemeClr val="bg1"/>
                </a:solidFill>
              </a:rPr>
              <a:t>Capitalism </a:t>
            </a:r>
            <a:r>
              <a:rPr lang="en-US" sz="4000" b="1" dirty="0" smtClean="0">
                <a:solidFill>
                  <a:schemeClr val="bg1"/>
                </a:solidFill>
              </a:rPr>
              <a:t>Differ </a:t>
            </a:r>
            <a:r>
              <a:rPr lang="en-US" sz="4000" b="1" dirty="0">
                <a:solidFill>
                  <a:schemeClr val="bg1"/>
                </a:solidFill>
              </a:rPr>
              <a:t>from CSR?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54" y="380493"/>
            <a:ext cx="1997653" cy="27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57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6824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Conscious Capitalism vs. CSR</a:t>
            </a:r>
            <a:endParaRPr lang="en-US" sz="4000" b="1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>
          <a:xfrm>
            <a:off x="457200" y="1774507"/>
            <a:ext cx="4040188" cy="639762"/>
          </a:xfrm>
        </p:spPr>
        <p:txBody>
          <a:bodyPr/>
          <a:lstStyle/>
          <a:p>
            <a:r>
              <a:rPr lang="en-US" dirty="0" smtClean="0"/>
              <a:t>Conscious Capitalism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half" idx="2"/>
          </p:nvPr>
        </p:nvSpPr>
        <p:spPr>
          <a:xfrm>
            <a:off x="457200" y="2449194"/>
            <a:ext cx="4038600" cy="4378326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dirty="0"/>
              <a:t>Serves the needs and concerns of all stakeholders</a:t>
            </a:r>
          </a:p>
          <a:p>
            <a:pPr lvl="0"/>
            <a:r>
              <a:rPr lang="en-US" dirty="0"/>
              <a:t>Ecosystem economy approach</a:t>
            </a:r>
          </a:p>
          <a:p>
            <a:pPr lvl="0"/>
            <a:r>
              <a:rPr lang="en-US" dirty="0"/>
              <a:t>Focuses on impact maximization </a:t>
            </a:r>
          </a:p>
          <a:p>
            <a:pPr lvl="0"/>
            <a:r>
              <a:rPr lang="en-US" dirty="0"/>
              <a:t>Incorporates higher purpose and a caring culture</a:t>
            </a:r>
          </a:p>
          <a:p>
            <a:pPr lvl="0"/>
            <a:r>
              <a:rPr lang="en-US" dirty="0"/>
              <a:t>Reconciles caring and profitability </a:t>
            </a:r>
          </a:p>
          <a:p>
            <a:pPr lvl="0"/>
            <a:r>
              <a:rPr lang="en-US" dirty="0"/>
              <a:t>Views business as a complex, adaptive system</a:t>
            </a:r>
          </a:p>
          <a:p>
            <a:pPr lvl="0"/>
            <a:r>
              <a:rPr lang="en-US" dirty="0"/>
              <a:t>Shared seeing and common will</a:t>
            </a:r>
          </a:p>
          <a:p>
            <a:pPr lvl="0"/>
            <a:r>
              <a:rPr lang="en-US" dirty="0"/>
              <a:t>Learning from the past and emerging future</a:t>
            </a:r>
          </a:p>
          <a:p>
            <a:r>
              <a:rPr lang="en-US" dirty="0"/>
              <a:t>Greater citizen awareness and participation 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3"/>
          </p:nvPr>
        </p:nvSpPr>
        <p:spPr>
          <a:xfrm>
            <a:off x="4645025" y="1774507"/>
            <a:ext cx="4041775" cy="639762"/>
          </a:xfrm>
        </p:spPr>
        <p:txBody>
          <a:bodyPr/>
          <a:lstStyle/>
          <a:p>
            <a:r>
              <a:rPr lang="en-US" dirty="0" smtClean="0"/>
              <a:t>CSR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4"/>
          </p:nvPr>
        </p:nvSpPr>
        <p:spPr>
          <a:xfrm>
            <a:off x="4645025" y="2414268"/>
            <a:ext cx="4041775" cy="4378326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Views social responsibility as a trade-off between profit and social good</a:t>
            </a:r>
          </a:p>
          <a:p>
            <a:pPr lvl="0"/>
            <a:r>
              <a:rPr lang="en-US" dirty="0"/>
              <a:t>Independent of corporate purpose or culture</a:t>
            </a:r>
          </a:p>
          <a:p>
            <a:pPr lvl="0"/>
            <a:r>
              <a:rPr lang="en-US" dirty="0"/>
              <a:t>Adds an ethical burden to business </a:t>
            </a:r>
          </a:p>
          <a:p>
            <a:pPr lvl="0"/>
            <a:r>
              <a:rPr lang="en-US" dirty="0"/>
              <a:t>Often grafted onto traditional business model, usually as a separate department or part of public relations</a:t>
            </a:r>
          </a:p>
          <a:p>
            <a:r>
              <a:rPr lang="en-US" dirty="0"/>
              <a:t>Sees limited overlap between business and society 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309722"/>
            <a:ext cx="9144000" cy="761999"/>
          </a:xfrm>
          <a:prstGeom prst="rect">
            <a:avLst/>
          </a:prstGeom>
          <a:solidFill>
            <a:srgbClr val="0F406D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600782"/>
            <a:ext cx="1997653" cy="27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6649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601</TotalTime>
  <Words>371</Words>
  <Application>Microsoft Macintosh PowerPoint</Application>
  <PresentationFormat>On-screen Show (4:3)</PresentationFormat>
  <Paragraphs>88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Office Theme</vt:lpstr>
      <vt:lpstr>Document</vt:lpstr>
      <vt:lpstr>INTRODUCTION TO CONSCIOUS CAPITALISM</vt:lpstr>
      <vt:lpstr>PowerPoint Presentation</vt:lpstr>
      <vt:lpstr>What is Conscious Capitalism?</vt:lpstr>
      <vt:lpstr>Main Contribution</vt:lpstr>
      <vt:lpstr>Discussion Question</vt:lpstr>
      <vt:lpstr>Virtue and Profit</vt:lpstr>
      <vt:lpstr>Conscious Capitalism Model</vt:lpstr>
      <vt:lpstr>Discussion Question</vt:lpstr>
      <vt:lpstr>Conscious Capitalism vs. CSR</vt:lpstr>
      <vt:lpstr>Core Tenets of a Conscious Business</vt:lpstr>
      <vt:lpstr>Purpose</vt:lpstr>
      <vt:lpstr>Stakeholders</vt:lpstr>
      <vt:lpstr>Conscious Culture</vt:lpstr>
      <vt:lpstr>Discussion Question</vt:lpstr>
      <vt:lpstr>PowerPoint Presentation</vt:lpstr>
      <vt:lpstr>Servant Leadership</vt:lpstr>
      <vt:lpstr>Exemplary Companies</vt:lpstr>
      <vt:lpstr>Conscious Capitalism Resources</vt:lpstr>
    </vt:vector>
  </TitlesOfParts>
  <Company>Hewlett-Packard</Company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CONSCIOUS CAPITALISM</dc:title>
  <dc:creator>Patsy</dc:creator>
  <cp:lastModifiedBy>Virginia Harrison</cp:lastModifiedBy>
  <cp:revision>27</cp:revision>
  <dcterms:created xsi:type="dcterms:W3CDTF">2016-11-21T04:30:28Z</dcterms:created>
  <dcterms:modified xsi:type="dcterms:W3CDTF">2016-12-21T17:50:51Z</dcterms:modified>
</cp:coreProperties>
</file>