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8" r:id="rId4"/>
    <p:sldId id="259" r:id="rId5"/>
    <p:sldId id="260" r:id="rId6"/>
    <p:sldId id="267" r:id="rId7"/>
    <p:sldId id="269" r:id="rId8"/>
    <p:sldId id="263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BB2F91-A039-4213-B0C3-567D9ED24D98}" v="60" dt="2020-07-22T03:41:07.1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4E9C2-D2EF-453A-91C3-B01DFC730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BD41AE-5EB6-4531-91F8-D5B202DA6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31456-0366-4EAB-B4A4-6A56CE713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09DC5-B0DF-4117-8CBA-91658D1D0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2895C-2C17-40B3-B501-CD2BAD943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6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A89D-F7AF-433B-9E7D-989DA6CE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239DFB-1BA9-4018-8015-8C2644AA8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214C9-AC67-4E7F-B5EC-4A2AA3964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FEA39-8E23-4EC0-91A0-0769CD572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6E49D-DEA5-41D3-AB27-9F64630F1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7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0965F-B46D-4FB1-874D-0F5556E6F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3ECAE4-7E1A-45E2-8AAC-DC18D2039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78D04-F2F1-4474-BCC4-66D267CD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26372-3E1F-4A7B-8C55-2BA7D06F9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4E49-2BD6-4D52-A92A-6426C0E77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96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4CB25-2974-4F25-920D-7B5F8DE59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FE246-0EE3-4397-879F-AC43FB130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A2CBA-E9F5-434A-86ED-82A525E0F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27FC9-495F-4FB2-B522-8EDD19C79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6C6AD-F870-4EA3-B161-017D436FA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4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83825-988D-486C-BFEB-0E63F3262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88BDB-CA23-41DD-A2F4-14CFF6DD1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AE552-8834-4EF8-A877-CD7AD660B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30092-51BE-4FF1-8FF7-ACE5E928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BDEB3-6D41-4C98-943F-5E5395EC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813AE-E93D-4928-BB5F-C875A89B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CE4DA-F04E-4124-B41C-5A72BC9EF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EBCD1-E199-4298-BCA1-B25147147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50FA8-1E54-4B74-A6C5-8E6872C5F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2E3B5A-8C09-44C3-8E7C-C65251904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9E83D-86B1-4FAA-9965-F62E89FC1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1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4AD3C-FB9A-4C4C-9353-53B5FD7CA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5C45A-3F76-435C-B00E-E913CB7B1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C1BB8-7EA7-4027-BBF0-62B5EE10F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767D08-256C-44B9-8DEE-A47D2253A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6FA761-D771-41DC-96A7-E518C1E07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2D1C88-102E-4A4C-8DF6-B691FD6AE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C278DB-3D44-4167-B427-47FB50C0D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344691-04B6-4BD7-ACD6-7A49F7441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935DA-81BC-4034-AEEC-0F681CCEE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33DAA1-C0AD-49B8-9210-B09BC18AE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F3487-54B3-498D-B13B-352A03E3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FE24FC-1E57-49B0-A8D9-F2FDD920C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0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E69F0F-62CB-47A0-B6CD-95F938C2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F91F7B-A502-44D1-BA6B-7C696D9B7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432CE0-D713-43D9-BF58-FA6E9C75C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4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C4B98-4250-4D04-A3B2-3445995EC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D1E9C-47C0-4284-8A36-2B58A1F57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F52DE-5847-4FEF-B683-EA7118B33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4BB954-09AD-4C4C-AE0F-D6E522E7D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BE160-0177-4F35-B8CD-6A67E7ED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1BA09-BBF9-49AA-B8B4-495435BF5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4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898C0-5ADC-4886-8E4B-189A39E9F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605151-2614-4F0E-A223-37C3157715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05266-3AB7-422A-A0C4-8165EF5B7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64D27-F4D2-495A-8DF0-AD55253D9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7064CF-F943-48D4-A2AC-D2274574B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0662D-A17B-46EA-84B1-A3A450E1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3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7A3BD6-969C-477D-A86F-88CBBFD93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CBE2B7-7943-4AC7-B14B-A9A594855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86C18-62A1-4E43-9A79-138CAB94B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E579-DDB5-4969-9753-4C1583784E10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65084-5685-4BDB-B04F-1343BB617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F1592-0966-4699-950C-6A98B244F7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F40E3-E77B-447A-9609-C6B3EA6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3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llisario.psu.edu/page-center/about/arthur-w-page/the-page-principles" TargetMode="External"/><Relationship Id="rId2" Type="http://schemas.openxmlformats.org/officeDocument/2006/relationships/hyperlink" Target="https://prjournal.instituteforpr.org/wp-content/uploads/Listening-In-Updated-09051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uzzfeednews.com/article/craigsilverman/viral-fake-election-news-outperformed-real-news-on-faceboo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>
            <a:extLst>
              <a:ext uri="{FF2B5EF4-FFF2-40B4-BE49-F238E27FC236}">
                <a16:creationId xmlns:a16="http://schemas.microsoft.com/office/drawing/2014/main" id="{D8EC748B-678F-4E27-81C8-F2D4C94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175" y="330200"/>
            <a:ext cx="11169651" cy="58991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C0427A-9A28-4A83-A94F-A33B036364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049" y="2880060"/>
            <a:ext cx="10442705" cy="2517439"/>
          </a:xfrm>
          <a:solidFill>
            <a:srgbClr val="002060"/>
          </a:solidFill>
        </p:spPr>
        <p:txBody>
          <a:bodyPr anchor="t">
            <a:normAutofit/>
          </a:bodyPr>
          <a:lstStyle/>
          <a:p>
            <a:pPr algn="l"/>
            <a:r>
              <a:rPr lang="en-US" sz="8400" b="1" dirty="0">
                <a:solidFill>
                  <a:schemeClr val="bg1"/>
                </a:solidFill>
              </a:rPr>
              <a:t>Fake News Content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0DD99A-CAD4-4E08-8A6E-D88FE93F5D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8049" y="1069549"/>
            <a:ext cx="10442705" cy="1655762"/>
          </a:xfrm>
        </p:spPr>
        <p:txBody>
          <a:bodyPr anchor="b">
            <a:normAutofit/>
          </a:bodyPr>
          <a:lstStyle/>
          <a:p>
            <a:pPr algn="l"/>
            <a:r>
              <a:rPr lang="en-US" sz="2800" dirty="0">
                <a:solidFill>
                  <a:schemeClr val="bg1"/>
                </a:solidFill>
              </a:rPr>
              <a:t>Lesson 2</a:t>
            </a:r>
          </a:p>
        </p:txBody>
      </p:sp>
    </p:spTree>
    <p:extLst>
      <p:ext uri="{BB962C8B-B14F-4D97-AF65-F5344CB8AC3E}">
        <p14:creationId xmlns:p14="http://schemas.microsoft.com/office/powerpoint/2010/main" val="864995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7647A-C507-4B7F-95AA-F424337A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r>
              <a:rPr lang="en-US" sz="4800" b="1" dirty="0"/>
              <a:t>For Discussion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673FB-E948-4C2D-A5F3-513DF8ACD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pPr lvl="0"/>
            <a:r>
              <a:rPr lang="en-US" sz="2200" dirty="0">
                <a:solidFill>
                  <a:schemeClr val="bg1"/>
                </a:solidFill>
              </a:rPr>
              <a:t>Compare and contrast the different types fake news. </a:t>
            </a:r>
          </a:p>
          <a:p>
            <a:pPr marL="0" lvl="0" indent="0">
              <a:buNone/>
            </a:pPr>
            <a:endParaRPr lang="en-US" sz="2200" dirty="0">
              <a:solidFill>
                <a:schemeClr val="bg1"/>
              </a:solidFill>
            </a:endParaRPr>
          </a:p>
          <a:p>
            <a:pPr lvl="0"/>
            <a:r>
              <a:rPr lang="en-US" sz="2200" dirty="0">
                <a:solidFill>
                  <a:schemeClr val="bg1"/>
                </a:solidFill>
              </a:rPr>
              <a:t>Reflect on your own experiences and encounters with fake news stories. Think of an instance for each level of fake news and analyze their individual public relations approach. </a:t>
            </a:r>
          </a:p>
          <a:p>
            <a:pPr marL="0" lvl="0" indent="0">
              <a:buNone/>
            </a:pPr>
            <a:endParaRPr lang="en-US" sz="2200" dirty="0">
              <a:solidFill>
                <a:schemeClr val="bg1"/>
              </a:solidFill>
            </a:endParaRPr>
          </a:p>
          <a:p>
            <a:pPr lvl="0"/>
            <a:r>
              <a:rPr lang="en-US" sz="2200" dirty="0">
                <a:solidFill>
                  <a:schemeClr val="bg1"/>
                </a:solidFill>
              </a:rPr>
              <a:t>Of all the Page Principles, which do you think is the most important ethical value for public relation professionals to uphold and why?</a:t>
            </a:r>
          </a:p>
          <a:p>
            <a:pPr lvl="0"/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784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17647A-C507-4B7F-95AA-F424337A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673FB-E948-4C2D-A5F3-513DF8ACD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8160"/>
            <a:ext cx="10515600" cy="4000119"/>
          </a:xfrm>
        </p:spPr>
        <p:txBody>
          <a:bodyPr anchor="ctr">
            <a:normAutofit fontScale="85000" lnSpcReduction="20000"/>
          </a:bodyPr>
          <a:lstStyle/>
          <a:p>
            <a:r>
              <a:rPr lang="en-US" sz="2400" dirty="0"/>
              <a:t>Ewing, M., &amp; Lambert, C. A. (2019, September). Listening in: Fostering influencer relationships to manage fake news. </a:t>
            </a:r>
            <a:r>
              <a:rPr lang="en-US" sz="2400" i="1" dirty="0"/>
              <a:t>Public Relations Journal, 12</a:t>
            </a:r>
            <a:r>
              <a:rPr lang="en-US" sz="2400" dirty="0"/>
              <a:t>(4). Retrieved from </a:t>
            </a:r>
            <a:r>
              <a:rPr lang="en-US" sz="2400" u="sng" dirty="0">
                <a:hlinkClick r:id="rId2"/>
              </a:rPr>
              <a:t>https://prjournal.instituteforpr.org/wp-content/uploads/Listening-In-Updated-090519.pdf</a:t>
            </a:r>
            <a:endParaRPr lang="en-US" sz="2400" u="sng" dirty="0"/>
          </a:p>
          <a:p>
            <a:r>
              <a:rPr lang="en-US" sz="2400" dirty="0"/>
              <a:t>Fullerton, J. A., McKinnon, L. M. &amp; Kendrick, A. (2020). Media literacy among public relations students: An analysis of future PR professionals in the post-truth era. </a:t>
            </a:r>
            <a:r>
              <a:rPr lang="en-US" sz="2400" i="1" dirty="0"/>
              <a:t>Journal of Public Relations Education, 6</a:t>
            </a:r>
            <a:r>
              <a:rPr lang="en-US" sz="2400" dirty="0"/>
              <a:t>(2),</a:t>
            </a:r>
            <a:r>
              <a:rPr lang="en-US" sz="2400" i="1" dirty="0"/>
              <a:t> 1-25.</a:t>
            </a:r>
            <a:endParaRPr lang="en-US" sz="2400" dirty="0"/>
          </a:p>
          <a:p>
            <a:r>
              <a:rPr lang="en-US" sz="2400" dirty="0"/>
              <a:t>Page, A. W. (n.d.). The Page Principles. Retrieved July 10, 2020, from </a:t>
            </a:r>
            <a:r>
              <a:rPr lang="en-US" sz="2400" dirty="0">
                <a:hlinkClick r:id="rId3"/>
              </a:rPr>
              <a:t>https://www.bellisario.psu.edu/page-center/about/arthur-w-page/the-page-principles</a:t>
            </a:r>
            <a:endParaRPr lang="en-US" sz="2400" dirty="0"/>
          </a:p>
          <a:p>
            <a:r>
              <a:rPr lang="en-US" sz="2400" dirty="0" err="1"/>
              <a:t>Silverman,C</a:t>
            </a:r>
            <a:r>
              <a:rPr lang="en-US" sz="2400" dirty="0"/>
              <a:t>. (2016, Nov. 16). This analysis shows how viral fake election news stories outperformed real news on Facebook. </a:t>
            </a:r>
            <a:r>
              <a:rPr lang="en-US" sz="2400" i="1" dirty="0"/>
              <a:t>Buzz Feed News.</a:t>
            </a:r>
            <a:r>
              <a:rPr lang="en-US" sz="2400" dirty="0"/>
              <a:t> Retrieved from </a:t>
            </a:r>
            <a:r>
              <a:rPr lang="en-US" sz="2400" dirty="0">
                <a:hlinkClick r:id="rId4"/>
              </a:rPr>
              <a:t>https://www.buzzfeednews.com/article/craigsilverman/viral-fake-election-news-outperformed-real-news-on-facebook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Tandoc</a:t>
            </a:r>
            <a:r>
              <a:rPr lang="en-US" sz="2400" dirty="0"/>
              <a:t>, E. C., Lim, Z. W., &amp; Ling, R. (2017). Defining “Fake News”. </a:t>
            </a:r>
            <a:r>
              <a:rPr lang="en-US" sz="2400" i="1" dirty="0"/>
              <a:t>Digital Journalism,</a:t>
            </a:r>
            <a:r>
              <a:rPr lang="en-US" sz="2400" dirty="0"/>
              <a:t> </a:t>
            </a:r>
            <a:r>
              <a:rPr lang="en-US" sz="2400" i="1" dirty="0"/>
              <a:t>6</a:t>
            </a:r>
            <a:r>
              <a:rPr lang="en-US" sz="2400" dirty="0"/>
              <a:t>(2), 137-153. doi:10.1080/21670811.2017.1360143</a:t>
            </a:r>
          </a:p>
          <a:p>
            <a:pPr marL="0" indent="0">
              <a:buNone/>
            </a:pPr>
            <a:endParaRPr lang="en-US" sz="2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59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1345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30FC80-685D-4B53-A14F-B02A917CB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1792"/>
            <a:ext cx="4333875" cy="5413248"/>
          </a:xfrm>
          <a:solidFill>
            <a:srgbClr val="00206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5200" b="1" dirty="0">
                <a:solidFill>
                  <a:schemeClr val="bg1"/>
                </a:solidFill>
              </a:rPr>
              <a:t>Fake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03585-85A4-409F-B4C7-F6C7E985F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1450" y="621792"/>
            <a:ext cx="4832349" cy="541324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Fake News is content that is intentionally </a:t>
            </a:r>
            <a:r>
              <a:rPr lang="en-US" sz="2400" b="1" i="1" dirty="0"/>
              <a:t>misleading, sensationalized,</a:t>
            </a:r>
            <a:r>
              <a:rPr lang="en-US" sz="2400" dirty="0"/>
              <a:t> </a:t>
            </a:r>
            <a:r>
              <a:rPr lang="en-US" sz="2400" b="1" dirty="0"/>
              <a:t>or </a:t>
            </a:r>
            <a:r>
              <a:rPr lang="en-US" sz="2400" b="1" i="1" dirty="0"/>
              <a:t>deliberately false.</a:t>
            </a:r>
          </a:p>
          <a:p>
            <a:endParaRPr lang="en-US" sz="2400" dirty="0"/>
          </a:p>
          <a:p>
            <a:r>
              <a:rPr lang="en-US" sz="2400" dirty="0"/>
              <a:t>Results from a 2016 Buzzfeed survey found that “fake news headlines fool American adults about 75% of the time.” </a:t>
            </a:r>
          </a:p>
        </p:txBody>
      </p:sp>
    </p:spTree>
    <p:extLst>
      <p:ext uri="{BB962C8B-B14F-4D97-AF65-F5344CB8AC3E}">
        <p14:creationId xmlns:p14="http://schemas.microsoft.com/office/powerpoint/2010/main" val="160815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CC8A3-7049-4E18-9076-AAD22D0C8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Satire and Parody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EDA09-88E0-407A-9A87-AA3A007D0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270" y="2276857"/>
            <a:ext cx="5015484" cy="3900106"/>
          </a:xfrm>
        </p:spPr>
        <p:txBody>
          <a:bodyPr anchor="ctr">
            <a:normAutofit/>
          </a:bodyPr>
          <a:lstStyle/>
          <a:p>
            <a:endParaRPr lang="en-US" sz="2200" b="1" dirty="0"/>
          </a:p>
          <a:p>
            <a:endParaRPr lang="en-US" sz="1800" b="1" dirty="0"/>
          </a:p>
          <a:p>
            <a:r>
              <a:rPr lang="en-US" sz="2400" b="1" dirty="0"/>
              <a:t>Satire: </a:t>
            </a:r>
            <a:r>
              <a:rPr lang="en-US" sz="2400" dirty="0"/>
              <a:t>“Typically uses humor or exaggeration to present audiences with news updates.” </a:t>
            </a:r>
          </a:p>
          <a:p>
            <a:r>
              <a:rPr lang="en-US" sz="2400" b="1" dirty="0"/>
              <a:t>Parody: </a:t>
            </a:r>
            <a:r>
              <a:rPr lang="en-US" sz="2400" dirty="0"/>
              <a:t>“Plays on the vague plausibility of the news item.“ </a:t>
            </a:r>
          </a:p>
          <a:p>
            <a:r>
              <a:rPr lang="en-US" sz="2400" dirty="0"/>
              <a:t>Unlike other types of misinformation, satire and parody have no intention to cause harm. 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63C3E91E-15CD-4125-859D-15D6BF58A2C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76856"/>
            <a:ext cx="5257800" cy="368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262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CC8A3-7049-4E18-9076-AAD22D0C8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Fabrication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28DD50-18E2-4229-BC7A-9B7DBB6A9BF2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12" r="2" b="2"/>
          <a:stretch/>
        </p:blipFill>
        <p:spPr>
          <a:xfrm>
            <a:off x="5813298" y="2400682"/>
            <a:ext cx="5015484" cy="390010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EDA09-88E0-407A-9A87-AA3A007D0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9164"/>
            <a:ext cx="5015484" cy="3900106"/>
          </a:xfrm>
        </p:spPr>
        <p:txBody>
          <a:bodyPr anchor="ctr">
            <a:normAutofit/>
          </a:bodyPr>
          <a:lstStyle/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dirty="0"/>
              <a:t>“Has no factual basis but the stories are published in the style of news articles to create legitimacy.”</a:t>
            </a:r>
          </a:p>
          <a:p>
            <a:r>
              <a:rPr lang="en-US" sz="2400" dirty="0"/>
              <a:t>This type of information is often spread for the purpose of financial gain or now, more frequently, by artificial intelligence online sources</a:t>
            </a:r>
            <a:r>
              <a:rPr lang="en-US" sz="2200" dirty="0"/>
              <a:t>. 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91093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17647A-C507-4B7F-95AA-F424337A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Manipulation</a:t>
            </a:r>
          </a:p>
        </p:txBody>
      </p:sp>
      <p:pic>
        <p:nvPicPr>
          <p:cNvPr id="4" name="Picture 3" descr="A close up of a cage&#10;&#10;Description automatically generated">
            <a:extLst>
              <a:ext uri="{FF2B5EF4-FFF2-40B4-BE49-F238E27FC236}">
                <a16:creationId xmlns:a16="http://schemas.microsoft.com/office/drawing/2014/main" id="{B9A294D6-527E-4BA0-8EF1-BE5C5D0CF19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01" b="-3"/>
          <a:stretch/>
        </p:blipFill>
        <p:spPr>
          <a:xfrm>
            <a:off x="841248" y="2276857"/>
            <a:ext cx="5015484" cy="390010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673FB-E948-4C2D-A5F3-513DF8ACD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270" y="2276857"/>
            <a:ext cx="5015484" cy="3900106"/>
          </a:xfrm>
        </p:spPr>
        <p:txBody>
          <a:bodyPr anchor="ctr">
            <a:normAutofit/>
          </a:bodyPr>
          <a:lstStyle/>
          <a:p>
            <a:endParaRPr lang="en-US" sz="2400" b="1" dirty="0"/>
          </a:p>
          <a:p>
            <a:r>
              <a:rPr lang="en-US" sz="2400" dirty="0"/>
              <a:t>“Uses real images or videos to create a false narrative.”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Despite there being some truth to manipulated content, using an adaption of imagery to sensationalize a story still can mislead consumers to develop a false connection.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66275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17647A-C507-4B7F-95AA-F424337A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Propaganda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673FB-E948-4C2D-A5F3-513DF8ACD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600706"/>
            <a:ext cx="5667375" cy="3495674"/>
          </a:xfrm>
        </p:spPr>
        <p:txBody>
          <a:bodyPr anchor="ctr">
            <a:normAutofit lnSpcReduction="10000"/>
          </a:bodyPr>
          <a:lstStyle/>
          <a:p>
            <a:endParaRPr lang="en-US" sz="2400" dirty="0"/>
          </a:p>
          <a:p>
            <a:r>
              <a:rPr lang="en-US" sz="2400" dirty="0"/>
              <a:t>“News stories which are created by a political entity to influence public perceptions.”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Propaganda often may have some plausible truth to it; however, the information is paired with strong political bias intended to persuade those who read and, or, see the presented information. </a:t>
            </a:r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</p:txBody>
      </p:sp>
      <p:pic>
        <p:nvPicPr>
          <p:cNvPr id="6" name="Graphic 5" descr="Connections">
            <a:extLst>
              <a:ext uri="{FF2B5EF4-FFF2-40B4-BE49-F238E27FC236}">
                <a16:creationId xmlns:a16="http://schemas.microsoft.com/office/drawing/2014/main" id="{6D402599-B476-4142-9438-B577E09AAA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86575" y="2238755"/>
            <a:ext cx="421005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593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17647A-C507-4B7F-95AA-F424337A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Dissemination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673FB-E948-4C2D-A5F3-513DF8ACD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855"/>
            <a:ext cx="10515600" cy="4000119"/>
          </a:xfrm>
        </p:spPr>
        <p:txBody>
          <a:bodyPr anchor="ctr">
            <a:normAutofit/>
          </a:bodyPr>
          <a:lstStyle/>
          <a:p>
            <a:r>
              <a:rPr lang="en-US" sz="2400" dirty="0"/>
              <a:t>64% of U.S. adults blame fake news stories for confusion surrounding basic facts about politics or events in the country. </a:t>
            </a:r>
          </a:p>
          <a:p>
            <a:r>
              <a:rPr lang="en-US" sz="2400" dirty="0"/>
              <a:t>A BuzzFeed News analysis found that the top 20 fake news stories of 2016 received more engagement than the top 20 legitimate news stories, featured by sources including </a:t>
            </a:r>
            <a:r>
              <a:rPr lang="en-US" sz="2400" i="1" dirty="0"/>
              <a:t>The New York Times, Washington Post, Huffington Post, </a:t>
            </a:r>
            <a:r>
              <a:rPr lang="en-US" sz="2400" dirty="0"/>
              <a:t>NBC News, and others. </a:t>
            </a:r>
          </a:p>
          <a:p>
            <a:r>
              <a:rPr lang="en-US" sz="2400" dirty="0"/>
              <a:t>The leading networking site, Facebook, with well over 1 billion users, now is said to contribute to providing news to 44% of the population.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05152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1345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AE77C8-FDE5-4AF4-9C96-2FF7CACE8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21792"/>
            <a:ext cx="4419600" cy="541324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5200" b="1" dirty="0">
                <a:solidFill>
                  <a:schemeClr val="bg1"/>
                </a:solidFill>
              </a:rPr>
              <a:t>PR Preparedness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A0BCB-0FAF-44E7-BC66-AC0D22893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1450" y="621792"/>
            <a:ext cx="4832349" cy="541324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Have a contingency plan and expect the unexpected. </a:t>
            </a:r>
          </a:p>
          <a:p>
            <a:r>
              <a:rPr lang="en-US" sz="2400" dirty="0"/>
              <a:t>Establish and maintain a relationship with influencers to build credibility. </a:t>
            </a:r>
          </a:p>
          <a:p>
            <a:r>
              <a:rPr lang="en-US" sz="2400" dirty="0"/>
              <a:t>Learn and listen to all possible sides of an issue.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6123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17647A-C507-4B7F-95AA-F424337A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Page Principles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673FB-E948-4C2D-A5F3-513DF8ACD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855"/>
            <a:ext cx="10515600" cy="400011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Tell the truth.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Prove it with action.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Listen to stakeholders.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Manage for tomorrow.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Conduct public relations as if the whole enterprise depends on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Realize an enterprise's true character is expressed by its people. 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Remain calm, patient and good-humored.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32206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699</Words>
  <Application>Microsoft Macintosh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Fake News Content</vt:lpstr>
      <vt:lpstr>Fake News</vt:lpstr>
      <vt:lpstr>Satire and Parody</vt:lpstr>
      <vt:lpstr>Fabrication</vt:lpstr>
      <vt:lpstr>Manipulation</vt:lpstr>
      <vt:lpstr>Propaganda</vt:lpstr>
      <vt:lpstr>Dissemination</vt:lpstr>
      <vt:lpstr>PR Preparedness Plan</vt:lpstr>
      <vt:lpstr>Page Principles </vt:lpstr>
      <vt:lpstr>For Discussion</vt:lpstr>
      <vt:lpstr>Resources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Levels of Fake News</dc:title>
  <dc:creator>Julianne Thomison</dc:creator>
  <cp:lastModifiedBy>McKinnon, Lori Kristine Melton</cp:lastModifiedBy>
  <cp:revision>4</cp:revision>
  <dcterms:created xsi:type="dcterms:W3CDTF">2020-07-22T03:39:04Z</dcterms:created>
  <dcterms:modified xsi:type="dcterms:W3CDTF">2020-08-17T17:53:10Z</dcterms:modified>
</cp:coreProperties>
</file>