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0"/>
    <p:restoredTop sz="94671"/>
  </p:normalViewPr>
  <p:slideViewPr>
    <p:cSldViewPr snapToGrid="0" snapToObjects="1">
      <p:cViewPr varScale="1">
        <p:scale>
          <a:sx n="91" d="100"/>
          <a:sy n="91" d="100"/>
        </p:scale>
        <p:origin x="7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B418-2907-A745-BDCB-D865E3C362CA}" type="datetimeFigureOut">
              <a:rPr lang="en-US" smtClean="0"/>
              <a:t>8/12/20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0605-25F2-5847-8EB7-AD9A7F3EF0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3434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B418-2907-A745-BDCB-D865E3C362CA}" type="datetimeFigureOut">
              <a:rPr lang="en-US" smtClean="0"/>
              <a:t>8/12/20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0605-25F2-5847-8EB7-AD9A7F3EF0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757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B418-2907-A745-BDCB-D865E3C362CA}" type="datetimeFigureOut">
              <a:rPr lang="en-US" smtClean="0"/>
              <a:t>8/12/20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0605-25F2-5847-8EB7-AD9A7F3EF0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667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B418-2907-A745-BDCB-D865E3C362CA}" type="datetimeFigureOut">
              <a:rPr lang="en-US" smtClean="0"/>
              <a:t>8/12/20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0605-25F2-5847-8EB7-AD9A7F3EF0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844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B418-2907-A745-BDCB-D865E3C362CA}" type="datetimeFigureOut">
              <a:rPr lang="en-US" smtClean="0"/>
              <a:t>8/12/20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0605-25F2-5847-8EB7-AD9A7F3EF0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5593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B418-2907-A745-BDCB-D865E3C362CA}" type="datetimeFigureOut">
              <a:rPr lang="en-US" smtClean="0"/>
              <a:t>8/12/20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0605-25F2-5847-8EB7-AD9A7F3EF0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440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B418-2907-A745-BDCB-D865E3C362CA}" type="datetimeFigureOut">
              <a:rPr lang="en-US" smtClean="0"/>
              <a:t>8/12/20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0605-25F2-5847-8EB7-AD9A7F3EF0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948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B418-2907-A745-BDCB-D865E3C362CA}" type="datetimeFigureOut">
              <a:rPr lang="en-US" smtClean="0"/>
              <a:t>8/12/20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0605-25F2-5847-8EB7-AD9A7F3EF0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23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B418-2907-A745-BDCB-D865E3C362CA}" type="datetimeFigureOut">
              <a:rPr lang="en-US" smtClean="0"/>
              <a:t>8/12/20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0605-25F2-5847-8EB7-AD9A7F3EF0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688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B418-2907-A745-BDCB-D865E3C362CA}" type="datetimeFigureOut">
              <a:rPr lang="en-US" smtClean="0"/>
              <a:t>8/12/20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0605-25F2-5847-8EB7-AD9A7F3EF0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21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636B418-2907-A745-BDCB-D865E3C362CA}" type="datetimeFigureOut">
              <a:rPr lang="en-US" smtClean="0"/>
              <a:t>8/12/20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0605-25F2-5847-8EB7-AD9A7F3EF0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427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636B418-2907-A745-BDCB-D865E3C362CA}" type="datetimeFigureOut">
              <a:rPr lang="en-US" smtClean="0"/>
              <a:t>8/12/20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6880605-25F2-5847-8EB7-AD9A7F3EF0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387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DEB02-982C-0C4E-8FBC-A51FAC3586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Native Advertising </a:t>
            </a:r>
          </a:p>
        </p:txBody>
      </p:sp>
    </p:spTree>
    <p:extLst>
      <p:ext uri="{BB962C8B-B14F-4D97-AF65-F5344CB8AC3E}">
        <p14:creationId xmlns:p14="http://schemas.microsoft.com/office/powerpoint/2010/main" val="2650896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2D86F31-2547-F04B-8F6F-CABED77E2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404872"/>
            <a:ext cx="3044950" cy="162779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2400" dirty="0">
                <a:solidFill>
                  <a:srgbClr val="262626"/>
                </a:solidFill>
              </a:rPr>
              <a:t>Truthfulness of the message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4EBB30-0CCA-4147-8B4F-3725FF107C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21822" y="4352544"/>
            <a:ext cx="2410650" cy="123989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conceptual, complete, unobstructed truth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D6F0A31-5407-4EFA-9DFA-67E9426829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0"/>
            <a:ext cx="753770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AC54CFF-7C38-A14D-9A9F-6C05A2DFFE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224838"/>
              </p:ext>
            </p:extLst>
          </p:nvPr>
        </p:nvGraphicFramePr>
        <p:xfrm>
          <a:off x="4804115" y="1419799"/>
          <a:ext cx="7238064" cy="4521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412688">
                  <a:extLst>
                    <a:ext uri="{9D8B030D-6E8A-4147-A177-3AD203B41FA5}">
                      <a16:colId xmlns:a16="http://schemas.microsoft.com/office/drawing/2014/main" val="579023801"/>
                    </a:ext>
                  </a:extLst>
                </a:gridCol>
                <a:gridCol w="2412688">
                  <a:extLst>
                    <a:ext uri="{9D8B030D-6E8A-4147-A177-3AD203B41FA5}">
                      <a16:colId xmlns:a16="http://schemas.microsoft.com/office/drawing/2014/main" val="3704373942"/>
                    </a:ext>
                  </a:extLst>
                </a:gridCol>
                <a:gridCol w="2412688">
                  <a:extLst>
                    <a:ext uri="{9D8B030D-6E8A-4147-A177-3AD203B41FA5}">
                      <a16:colId xmlns:a16="http://schemas.microsoft.com/office/drawing/2014/main" val="3569175177"/>
                    </a:ext>
                  </a:extLst>
                </a:gridCol>
              </a:tblGrid>
              <a:tr h="21972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Has the message deemphasized important information? (Baker &amp; Martinson, 2001)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Does the message represent the whole, complete truth? Was information left out in order to misdirect the persuadee? (Deaver, 1990)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Would I feel the message were complete if given to me in the provided context? (Baker &amp; Martinson, 2001)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2830570"/>
                  </a:ext>
                </a:extLst>
              </a:tr>
              <a:tr h="19678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Does the message lead people to believe what I myself do not believe? (Bok, 1989)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the information withheld critical in allowing the persuadee to make an informed decision? (Fitzpatrick &amp; Gauthier, 2000)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Does the message deceive people either explicitly or implicitly? (Bok, 1989)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614887027"/>
                  </a:ext>
                </a:extLst>
              </a:tr>
            </a:tbl>
          </a:graphicData>
        </a:graphic>
      </p:graphicFrame>
      <p:sp>
        <p:nvSpPr>
          <p:cNvPr id="11" name="Rectangle 2">
            <a:extLst>
              <a:ext uri="{FF2B5EF4-FFF2-40B4-BE49-F238E27FC236}">
                <a16:creationId xmlns:a16="http://schemas.microsoft.com/office/drawing/2014/main" id="{450A2241-70BC-1544-B63D-4E0560EF40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0385" y="1655347"/>
            <a:ext cx="15461957" cy="715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093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E90F4-5A3B-6449-8338-8D0D8E32E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871839"/>
            <a:ext cx="3044950" cy="162779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2400" dirty="0"/>
              <a:t>Authenticity of the Persuader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D6F0A31-5407-4EFA-9DFA-67E9426829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0"/>
            <a:ext cx="753770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D408EB8-D5F4-724B-BAB3-427D0AF0AB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4637974"/>
              </p:ext>
            </p:extLst>
          </p:nvPr>
        </p:nvGraphicFramePr>
        <p:xfrm>
          <a:off x="4706403" y="1167618"/>
          <a:ext cx="7433487" cy="5036234"/>
        </p:xfrm>
        <a:graphic>
          <a:graphicData uri="http://schemas.openxmlformats.org/drawingml/2006/table">
            <a:tbl>
              <a:tblPr firstRow="1" firstCol="1" bandRow="1"/>
              <a:tblGrid>
                <a:gridCol w="2511637">
                  <a:extLst>
                    <a:ext uri="{9D8B030D-6E8A-4147-A177-3AD203B41FA5}">
                      <a16:colId xmlns:a16="http://schemas.microsoft.com/office/drawing/2014/main" val="340777081"/>
                    </a:ext>
                  </a:extLst>
                </a:gridCol>
                <a:gridCol w="2290347">
                  <a:extLst>
                    <a:ext uri="{9D8B030D-6E8A-4147-A177-3AD203B41FA5}">
                      <a16:colId xmlns:a16="http://schemas.microsoft.com/office/drawing/2014/main" val="4016136404"/>
                    </a:ext>
                  </a:extLst>
                </a:gridCol>
                <a:gridCol w="2631503">
                  <a:extLst>
                    <a:ext uri="{9D8B030D-6E8A-4147-A177-3AD203B41FA5}">
                      <a16:colId xmlns:a16="http://schemas.microsoft.com/office/drawing/2014/main" val="3318624711"/>
                    </a:ext>
                  </a:extLst>
                </a:gridCol>
              </a:tblGrid>
              <a:tr h="2201778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 I personally believe in this product? (Baker &amp; Martinson, 2001)</a:t>
                      </a:r>
                      <a:endParaRPr lang="en-US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3490" marR="103490" marT="103490" marB="1034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 I personally believe the persuadee will benefit? (Baker &amp; Martinson, 2001) </a:t>
                      </a:r>
                      <a:endParaRPr lang="en-US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3490" marR="103490" marT="103490" marB="1034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By putting out this message, am I perpetuating corruption? (Martinson, 1999)</a:t>
                      </a:r>
                      <a:endParaRPr lang="en-US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3490" marR="103490" marT="103490" marB="1034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9536428"/>
                  </a:ext>
                </a:extLst>
              </a:tr>
              <a:tr h="2834456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 this cause or product something I would personally advocate for? (Baker &amp; Martinson, 2001)</a:t>
                      </a:r>
                      <a:endParaRPr lang="en-US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3490" marR="103490" marT="103490" marB="1034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 participating in this action is my integrity being called into question? (Baker &amp; Martinson, 2001)</a:t>
                      </a:r>
                      <a:endParaRPr lang="en-US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3490" marR="103490" marT="103490" marB="1034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 I happy to take responsibility for this message? (Waltz, 1999)</a:t>
                      </a:r>
                      <a:endParaRPr lang="en-US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3490" marR="103490" marT="103490" marB="1034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79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1710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09A67-965A-EE45-AFD5-3F27205F7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615103"/>
            <a:ext cx="3044950" cy="162779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2800" dirty="0"/>
              <a:t>Respect for the pursuadee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D6F0A31-5407-4EFA-9DFA-67E9426829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0"/>
            <a:ext cx="753770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14B89218-3C08-884F-BE02-E96C0D8AD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1480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C832562-300C-FE46-888C-AEF2E84CB3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185009"/>
              </p:ext>
            </p:extLst>
          </p:nvPr>
        </p:nvGraphicFramePr>
        <p:xfrm>
          <a:off x="4814314" y="1120059"/>
          <a:ext cx="7217665" cy="4617881"/>
        </p:xfrm>
        <a:graphic>
          <a:graphicData uri="http://schemas.openxmlformats.org/drawingml/2006/table">
            <a:tbl>
              <a:tblPr firstRow="1" firstCol="1" bandRow="1"/>
              <a:tblGrid>
                <a:gridCol w="2213906">
                  <a:extLst>
                    <a:ext uri="{9D8B030D-6E8A-4147-A177-3AD203B41FA5}">
                      <a16:colId xmlns:a16="http://schemas.microsoft.com/office/drawing/2014/main" val="1454903010"/>
                    </a:ext>
                  </a:extLst>
                </a:gridCol>
                <a:gridCol w="2412776">
                  <a:extLst>
                    <a:ext uri="{9D8B030D-6E8A-4147-A177-3AD203B41FA5}">
                      <a16:colId xmlns:a16="http://schemas.microsoft.com/office/drawing/2014/main" val="1674176073"/>
                    </a:ext>
                  </a:extLst>
                </a:gridCol>
                <a:gridCol w="2590983">
                  <a:extLst>
                    <a:ext uri="{9D8B030D-6E8A-4147-A177-3AD203B41FA5}">
                      <a16:colId xmlns:a16="http://schemas.microsoft.com/office/drawing/2014/main" val="328390678"/>
                    </a:ext>
                  </a:extLst>
                </a:gridCol>
              </a:tblGrid>
              <a:tr h="2465067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Does this message allow persuadee to act with free-will and consent? (Cunningham, 2000)</a:t>
                      </a:r>
                      <a:endParaRPr lang="en-US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66" marR="89566" marT="89566" marB="89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Does this message pander to or exploit its audience? (Baker &amp; Martinson, 2001)</a:t>
                      </a:r>
                      <a:endParaRPr lang="en-US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66" marR="89566" marT="89566" marB="89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Have I taken the rights, and well-being of others into consideration with the creation of this message?  (Baker &amp; Martinson, 2001)</a:t>
                      </a:r>
                      <a:endParaRPr lang="en-US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66" marR="89566" marT="89566" marB="89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892498"/>
                  </a:ext>
                </a:extLst>
              </a:tr>
              <a:tr h="2152814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Will the audience benefit if they engage in the action the message portrays? (Baker &amp; Martinson, 2001)</a:t>
                      </a:r>
                      <a:endParaRPr lang="en-US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66" marR="89566" marT="89566" marB="89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Does the information adequately inform the audience? (Cunningham, 2000)</a:t>
                      </a:r>
                      <a:endParaRPr lang="en-US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66" marR="89566" marT="89566" marB="89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 the message unfair or to the detriment of the audience?  (Baker &amp; Martinson, 2001)</a:t>
                      </a:r>
                      <a:endParaRPr lang="en-US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66" marR="89566" marT="89566" marB="89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9376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3463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83BE4-6132-4040-930D-733224403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615104"/>
            <a:ext cx="3044950" cy="162779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2400" dirty="0"/>
              <a:t>Equity of the persuasive appeal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6F0A31-5407-4EFA-9DFA-67E9426829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0"/>
            <a:ext cx="753770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9F7CB689-84C1-0643-9069-C7744904F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3391" y="3177920"/>
            <a:ext cx="13439107" cy="502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3D0635A-5FD6-D74B-BA6B-24FDB4983B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488148"/>
              </p:ext>
            </p:extLst>
          </p:nvPr>
        </p:nvGraphicFramePr>
        <p:xfrm>
          <a:off x="4893568" y="1036562"/>
          <a:ext cx="6897623" cy="4784876"/>
        </p:xfrm>
        <a:graphic>
          <a:graphicData uri="http://schemas.openxmlformats.org/drawingml/2006/table">
            <a:tbl>
              <a:tblPr firstRow="1" firstCol="1" bandRow="1"/>
              <a:tblGrid>
                <a:gridCol w="2289527">
                  <a:extLst>
                    <a:ext uri="{9D8B030D-6E8A-4147-A177-3AD203B41FA5}">
                      <a16:colId xmlns:a16="http://schemas.microsoft.com/office/drawing/2014/main" val="3435471616"/>
                    </a:ext>
                  </a:extLst>
                </a:gridCol>
                <a:gridCol w="2257845">
                  <a:extLst>
                    <a:ext uri="{9D8B030D-6E8A-4147-A177-3AD203B41FA5}">
                      <a16:colId xmlns:a16="http://schemas.microsoft.com/office/drawing/2014/main" val="2284981615"/>
                    </a:ext>
                  </a:extLst>
                </a:gridCol>
                <a:gridCol w="2350251">
                  <a:extLst>
                    <a:ext uri="{9D8B030D-6E8A-4147-A177-3AD203B41FA5}">
                      <a16:colId xmlns:a16="http://schemas.microsoft.com/office/drawing/2014/main" val="3946666230"/>
                    </a:ext>
                  </a:extLst>
                </a:gridCol>
              </a:tblGrid>
              <a:tr h="2392438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Will the audience understand they are being persuaded not informed? (Baker &amp; Martinson, 2001)</a:t>
                      </a:r>
                      <a:endParaRPr lang="en-US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806" marR="95806" marT="95806" marB="958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Have I unfairly targeted a specific or vulnerable population? (Patterson &amp; Wilkins, 2014)</a:t>
                      </a:r>
                      <a:endParaRPr lang="en-US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806" marR="95806" marT="95806" marB="958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Would I feel this message was equitable if presented to me or someone I love? (Baker &amp; Martinson, 2001)</a:t>
                      </a:r>
                      <a:endParaRPr lang="en-US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806" marR="95806" marT="95806" marB="958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7545898"/>
                  </a:ext>
                </a:extLst>
              </a:tr>
              <a:tr h="2392438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Does this message exploit a power differential? (Gauthier, 2000)</a:t>
                      </a:r>
                      <a:endParaRPr lang="en-US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806" marR="95806" marT="95806" marB="958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Does the message take into account the special needs or interests of the target population? (Cooper &amp; Kelleher, 2000)</a:t>
                      </a:r>
                      <a:endParaRPr lang="en-US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806" marR="95806" marT="95806" marB="958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How can I make this message more equitable?</a:t>
                      </a:r>
                      <a:endParaRPr lang="en-US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806" marR="95806" marT="95806" marB="958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930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2041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9C643-747F-B545-A6E6-BCDEE3CD9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3054719"/>
            <a:ext cx="3044950" cy="162779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2000" dirty="0"/>
              <a:t>Social responsibility for the common good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D6F0A31-5407-4EFA-9DFA-67E9426829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0"/>
            <a:ext cx="753770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A28260B-C949-4A40-9244-758F50236E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0736508"/>
              </p:ext>
            </p:extLst>
          </p:nvPr>
        </p:nvGraphicFramePr>
        <p:xfrm>
          <a:off x="4758513" y="1505243"/>
          <a:ext cx="7329268" cy="472674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289629">
                  <a:extLst>
                    <a:ext uri="{9D8B030D-6E8A-4147-A177-3AD203B41FA5}">
                      <a16:colId xmlns:a16="http://schemas.microsoft.com/office/drawing/2014/main" val="559101400"/>
                    </a:ext>
                  </a:extLst>
                </a:gridCol>
                <a:gridCol w="2493557">
                  <a:extLst>
                    <a:ext uri="{9D8B030D-6E8A-4147-A177-3AD203B41FA5}">
                      <a16:colId xmlns:a16="http://schemas.microsoft.com/office/drawing/2014/main" val="2243113249"/>
                    </a:ext>
                  </a:extLst>
                </a:gridCol>
                <a:gridCol w="2546082">
                  <a:extLst>
                    <a:ext uri="{9D8B030D-6E8A-4147-A177-3AD203B41FA5}">
                      <a16:colId xmlns:a16="http://schemas.microsoft.com/office/drawing/2014/main" val="1593629041"/>
                    </a:ext>
                  </a:extLst>
                </a:gridCol>
              </a:tblGrid>
              <a:tr h="20475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Does this message help or hinder public trust? (Bok, 1989)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509" marR="85509" marT="85509" marB="8550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Does this message allow for consideration of opposing views? (Moyers, 1999)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509" marR="85509" marT="85509" marB="8550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Does this message create the opportunity for public dialogues? (Cunningham, 2000)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509" marR="85509" marT="85509" marB="85509"/>
                </a:tc>
                <a:extLst>
                  <a:ext uri="{0D108BD9-81ED-4DB2-BD59-A6C34878D82A}">
                    <a16:rowId xmlns:a16="http://schemas.microsoft.com/office/drawing/2014/main" val="2129899351"/>
                  </a:ext>
                </a:extLst>
              </a:tr>
              <a:tr h="26791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Will having or not having this information lead to harm for individuals or groups? (Fitzpatrick &amp; Gauthier, 2000)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509" marR="85509" marT="85509" marB="8550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Have the messages potential negative impacts been taken into account (Baker &amp; Martinson, 2001)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509" marR="85509" marT="85509" marB="85509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Does this message unfairly depict groups, individuals, ideas or behaviors? (Baker &amp; Martinson, 2001)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509" marR="85509" marT="85509" marB="85509"/>
                </a:tc>
                <a:extLst>
                  <a:ext uri="{0D108BD9-81ED-4DB2-BD59-A6C34878D82A}">
                    <a16:rowId xmlns:a16="http://schemas.microsoft.com/office/drawing/2014/main" val="535392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8570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C64D0-1603-7F45-9EF2-1C314B6E4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C95C5-0B4A-2E46-8777-F75208330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04672"/>
            <a:ext cx="6096000" cy="5248656"/>
          </a:xfrm>
        </p:spPr>
        <p:txBody>
          <a:bodyPr>
            <a:normAutofit/>
          </a:bodyPr>
          <a:lstStyle/>
          <a:p>
            <a:r>
              <a:rPr lang="en-US" sz="3600" dirty="0"/>
              <a:t>How would you balance the components of the TARES test to make an ethical decision?</a:t>
            </a:r>
          </a:p>
          <a:p>
            <a:r>
              <a:rPr lang="en-US" sz="3600" dirty="0"/>
              <a:t>How can you make disclosure clear and identifiable?</a:t>
            </a:r>
          </a:p>
          <a:p>
            <a:r>
              <a:rPr lang="en-US" sz="3600" dirty="0"/>
              <a:t>What are the potential positive and negative effects of native advertising?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25724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1F270-A620-9445-A35E-75DC7A89A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814576"/>
            <a:ext cx="4486656" cy="1141497"/>
          </a:xfrm>
        </p:spPr>
        <p:txBody>
          <a:bodyPr/>
          <a:lstStyle/>
          <a:p>
            <a:r>
              <a:rPr lang="en-US" dirty="0"/>
              <a:t>Native Advertising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14A65-FA59-8544-89F0-F86854060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1488" y="1773936"/>
            <a:ext cx="4815840" cy="331012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dirty="0"/>
              <a:t>“Any paid advertising that takes the specific form and appearance of editorial content from the publisher itself “</a:t>
            </a:r>
          </a:p>
          <a:p>
            <a:pPr marL="0" indent="0" algn="ctr">
              <a:buNone/>
            </a:pPr>
            <a:r>
              <a:rPr lang="en-US" sz="3200" dirty="0"/>
              <a:t>-</a:t>
            </a:r>
            <a:r>
              <a:rPr lang="en-US" dirty="0"/>
              <a:t>Wojdynski &amp; Evens, 2016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70994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9C411-A295-D04B-A85E-19FA4D352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033975"/>
            <a:ext cx="4486656" cy="1141497"/>
          </a:xfrm>
        </p:spPr>
        <p:txBody>
          <a:bodyPr/>
          <a:lstStyle/>
          <a:p>
            <a:r>
              <a:rPr lang="en-US" dirty="0"/>
              <a:t>Sponsored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FA2CF-D333-8744-A3F5-B04F19B86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8280" y="712216"/>
            <a:ext cx="5633720" cy="63286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dirty="0"/>
              <a:t>“A hybrid between advertising and journalism.”</a:t>
            </a:r>
          </a:p>
          <a:p>
            <a:pPr marL="0" indent="0" algn="ctr">
              <a:buNone/>
            </a:pPr>
            <a:r>
              <a:rPr lang="en-US" sz="2000" dirty="0"/>
              <a:t>-Ikonen, Luoma-aho, and Bowen (2016)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“It is about creating content that is so appealing that the potential customer wants to enjoy it, unlike advertising which is generally just disliked and skipped”   </a:t>
            </a:r>
          </a:p>
          <a:p>
            <a:pPr marL="0" indent="0" algn="ctr">
              <a:buNone/>
            </a:pPr>
            <a:r>
              <a:rPr lang="en-US" sz="3200" dirty="0"/>
              <a:t>-</a:t>
            </a:r>
            <a:r>
              <a:rPr lang="en-US" dirty="0"/>
              <a:t>Lehto, Moisala (2018)</a:t>
            </a: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D81DBB1B-5C91-EF4E-8F83-64240F36176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4898"/>
            <a:ext cx="6096000" cy="2929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53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4F0B1-F639-2A40-913D-9E13717AD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03510"/>
            <a:ext cx="7729728" cy="1188720"/>
          </a:xfrm>
        </p:spPr>
        <p:txBody>
          <a:bodyPr/>
          <a:lstStyle/>
          <a:p>
            <a:r>
              <a:rPr lang="en-US" dirty="0"/>
              <a:t>Disclosure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D063A-2746-0F4A-911A-D58BBF9183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24229" y="2349249"/>
            <a:ext cx="4271771" cy="3101982"/>
          </a:xfrm>
        </p:spPr>
        <p:txBody>
          <a:bodyPr>
            <a:normAutofit/>
          </a:bodyPr>
          <a:lstStyle/>
          <a:p>
            <a:r>
              <a:rPr lang="en-US" sz="3600" dirty="0"/>
              <a:t>Two main Factors</a:t>
            </a:r>
          </a:p>
          <a:p>
            <a:pPr lvl="1"/>
            <a:r>
              <a:rPr lang="en-US" sz="3600" dirty="0"/>
              <a:t>Identification</a:t>
            </a:r>
          </a:p>
          <a:p>
            <a:pPr lvl="1"/>
            <a:r>
              <a:rPr lang="en-US" sz="3600" dirty="0"/>
              <a:t>Comprehension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3C5499-8D08-EB4F-903D-FD0FE44BC6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349249"/>
            <a:ext cx="4270247" cy="3101982"/>
          </a:xfrm>
        </p:spPr>
        <p:txBody>
          <a:bodyPr>
            <a:normAutofit/>
          </a:bodyPr>
          <a:lstStyle/>
          <a:p>
            <a:r>
              <a:rPr lang="en-US" sz="3600" dirty="0"/>
              <a:t>Disclosure Language</a:t>
            </a:r>
          </a:p>
          <a:p>
            <a:pPr lvl="1"/>
            <a:r>
              <a:rPr lang="en-US" sz="3400" dirty="0"/>
              <a:t>Sponsored Content</a:t>
            </a:r>
          </a:p>
          <a:p>
            <a:pPr lvl="1"/>
            <a:r>
              <a:rPr lang="en-US" sz="3400" dirty="0"/>
              <a:t>#ad</a:t>
            </a:r>
          </a:p>
          <a:p>
            <a:pPr lvl="1"/>
            <a:r>
              <a:rPr lang="en-US" sz="3400" dirty="0"/>
              <a:t>Paid Content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97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4F0B1-F639-2A40-913D-9E13717AD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03510"/>
            <a:ext cx="7729728" cy="1188720"/>
          </a:xfrm>
        </p:spPr>
        <p:txBody>
          <a:bodyPr/>
          <a:lstStyle/>
          <a:p>
            <a:r>
              <a:rPr lang="en-US" dirty="0"/>
              <a:t>Disclosure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8598E7A-19EA-F045-A0F7-030F20AE9F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3780" y="2117540"/>
            <a:ext cx="10784439" cy="3916446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3600" dirty="0"/>
              <a:t>Federal Trade Commission mandates disclosure must be:</a:t>
            </a:r>
          </a:p>
          <a:p>
            <a:pPr marL="0" indent="0" algn="ctr">
              <a:buNone/>
            </a:pPr>
            <a:endParaRPr lang="en-US" sz="3600" dirty="0"/>
          </a:p>
          <a:p>
            <a:r>
              <a:rPr lang="en-US" sz="3600" dirty="0"/>
              <a:t>In clear and unambiguous language</a:t>
            </a:r>
          </a:p>
          <a:p>
            <a:r>
              <a:rPr lang="en-US" sz="3600" dirty="0"/>
              <a:t>As close as possible to the native ads to which they relate</a:t>
            </a:r>
          </a:p>
          <a:p>
            <a:r>
              <a:rPr lang="en-US" sz="3600" dirty="0"/>
              <a:t>In a font and color that is easy to read</a:t>
            </a:r>
          </a:p>
          <a:p>
            <a:r>
              <a:rPr lang="en-US" sz="3600" dirty="0"/>
              <a:t>In a shade that stands out against the background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92248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4F0B1-F639-2A40-913D-9E13717AD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03510"/>
            <a:ext cx="7729728" cy="1188720"/>
          </a:xfrm>
        </p:spPr>
        <p:txBody>
          <a:bodyPr/>
          <a:lstStyle/>
          <a:p>
            <a:r>
              <a:rPr lang="en-US" dirty="0"/>
              <a:t>Disclosure Example</a:t>
            </a:r>
          </a:p>
        </p:txBody>
      </p:sp>
      <p:pic>
        <p:nvPicPr>
          <p:cNvPr id="6" name="Picture 5" descr="A picture containing game, player, computer, ball&#10;&#10;Description automatically generated">
            <a:extLst>
              <a:ext uri="{FF2B5EF4-FFF2-40B4-BE49-F238E27FC236}">
                <a16:creationId xmlns:a16="http://schemas.microsoft.com/office/drawing/2014/main" id="{82CE4EC3-E611-AF4C-A4DC-6642EE8802C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149" y="1795740"/>
            <a:ext cx="8333701" cy="5062260"/>
          </a:xfrm>
          <a:prstGeom prst="rect">
            <a:avLst/>
          </a:prstGeom>
        </p:spPr>
      </p:pic>
      <p:sp>
        <p:nvSpPr>
          <p:cNvPr id="7" name="Right Arrow 6">
            <a:extLst>
              <a:ext uri="{FF2B5EF4-FFF2-40B4-BE49-F238E27FC236}">
                <a16:creationId xmlns:a16="http://schemas.microsoft.com/office/drawing/2014/main" id="{F1CDBD26-CAD4-0D4A-A1DD-759A6A3B7A78}"/>
              </a:ext>
            </a:extLst>
          </p:cNvPr>
          <p:cNvSpPr/>
          <p:nvPr/>
        </p:nvSpPr>
        <p:spPr>
          <a:xfrm>
            <a:off x="773724" y="2085436"/>
            <a:ext cx="993017" cy="643695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580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4F0B1-F639-2A40-913D-9E13717AD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03510"/>
            <a:ext cx="7729728" cy="1188720"/>
          </a:xfrm>
        </p:spPr>
        <p:txBody>
          <a:bodyPr/>
          <a:lstStyle/>
          <a:p>
            <a:r>
              <a:rPr lang="en-US" dirty="0"/>
              <a:t>Disclosure Example</a:t>
            </a:r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9FED3956-CF47-594A-A533-AE2A3F89F95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788" y="1899455"/>
            <a:ext cx="8950423" cy="4958545"/>
          </a:xfrm>
          <a:prstGeom prst="rect">
            <a:avLst/>
          </a:prstGeom>
        </p:spPr>
      </p:pic>
      <p:sp>
        <p:nvSpPr>
          <p:cNvPr id="7" name="Right Arrow 6">
            <a:extLst>
              <a:ext uri="{FF2B5EF4-FFF2-40B4-BE49-F238E27FC236}">
                <a16:creationId xmlns:a16="http://schemas.microsoft.com/office/drawing/2014/main" id="{F1CDBD26-CAD4-0D4A-A1DD-759A6A3B7A78}"/>
              </a:ext>
            </a:extLst>
          </p:cNvPr>
          <p:cNvSpPr/>
          <p:nvPr/>
        </p:nvSpPr>
        <p:spPr>
          <a:xfrm>
            <a:off x="754380" y="2634077"/>
            <a:ext cx="993017" cy="643695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A8E7A553-F9C2-5D42-9930-61F8A119D549}"/>
              </a:ext>
            </a:extLst>
          </p:cNvPr>
          <p:cNvSpPr/>
          <p:nvPr/>
        </p:nvSpPr>
        <p:spPr>
          <a:xfrm rot="10800000">
            <a:off x="6955888" y="2635786"/>
            <a:ext cx="993017" cy="643695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635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321E0-B6AA-1645-9C8F-513E52D30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20631"/>
            <a:ext cx="7729728" cy="1188720"/>
          </a:xfrm>
        </p:spPr>
        <p:txBody>
          <a:bodyPr/>
          <a:lstStyle/>
          <a:p>
            <a:r>
              <a:rPr lang="en-US" dirty="0"/>
              <a:t>Native Advertising Effects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DF60F-F5AB-6D48-8ED3-C041E257D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562" y="1561513"/>
            <a:ext cx="10752875" cy="49799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Company </a:t>
            </a:r>
          </a:p>
          <a:p>
            <a:pPr lvl="1"/>
            <a:r>
              <a:rPr lang="en-US" sz="2800" dirty="0"/>
              <a:t>Native ads looked at 25% more than traditional banner ads.</a:t>
            </a:r>
          </a:p>
          <a:p>
            <a:pPr marL="228600" lvl="1" indent="0">
              <a:buNone/>
            </a:pPr>
            <a:endParaRPr lang="en-US" sz="2800" dirty="0"/>
          </a:p>
          <a:p>
            <a:pPr marL="228600" lvl="1" indent="0">
              <a:buNone/>
            </a:pPr>
            <a:r>
              <a:rPr lang="en-US" sz="2800" dirty="0"/>
              <a:t>Medium</a:t>
            </a:r>
          </a:p>
          <a:p>
            <a:pPr lvl="1"/>
            <a:r>
              <a:rPr lang="en-US" sz="2800" dirty="0"/>
              <a:t>Increased ad revenue</a:t>
            </a:r>
          </a:p>
          <a:p>
            <a:pPr lvl="1"/>
            <a:r>
              <a:rPr lang="en-US" sz="2800" dirty="0"/>
              <a:t>Can negatively impact credibility</a:t>
            </a:r>
          </a:p>
          <a:p>
            <a:pPr marL="228600" lvl="1" indent="0">
              <a:buNone/>
            </a:pPr>
            <a:endParaRPr lang="en-US" sz="2800" dirty="0"/>
          </a:p>
          <a:p>
            <a:pPr marL="228600" lvl="1" indent="0">
              <a:buNone/>
            </a:pPr>
            <a:r>
              <a:rPr lang="en-US" sz="2800" dirty="0"/>
              <a:t>Consumer</a:t>
            </a:r>
          </a:p>
          <a:p>
            <a:pPr lvl="1"/>
            <a:r>
              <a:rPr lang="en-US" sz="2800" dirty="0"/>
              <a:t>Inability to identify and comprehend disclosure </a:t>
            </a:r>
          </a:p>
        </p:txBody>
      </p:sp>
    </p:spTree>
    <p:extLst>
      <p:ext uri="{BB962C8B-B14F-4D97-AF65-F5344CB8AC3E}">
        <p14:creationId xmlns:p14="http://schemas.microsoft.com/office/powerpoint/2010/main" val="1157070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93064-B1DE-3043-A030-714E29230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TARES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31008-3A34-EB44-B379-271FB6D86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8258" y="1325784"/>
            <a:ext cx="5903742" cy="4448268"/>
          </a:xfrm>
        </p:spPr>
        <p:txBody>
          <a:bodyPr>
            <a:normAutofit fontScale="92500" lnSpcReduction="20000"/>
          </a:bodyPr>
          <a:lstStyle/>
          <a:p>
            <a:r>
              <a:rPr lang="en-US" sz="6500" dirty="0"/>
              <a:t>T</a:t>
            </a:r>
            <a:r>
              <a:rPr lang="en-US" sz="4800" dirty="0"/>
              <a:t>ruthfulness </a:t>
            </a:r>
          </a:p>
          <a:p>
            <a:r>
              <a:rPr lang="en-US" sz="6000" dirty="0"/>
              <a:t>A</a:t>
            </a:r>
            <a:r>
              <a:rPr lang="en-US" sz="4800" dirty="0"/>
              <a:t>uthenticity</a:t>
            </a:r>
          </a:p>
          <a:p>
            <a:r>
              <a:rPr lang="en-US" sz="6000" dirty="0"/>
              <a:t>R</a:t>
            </a:r>
            <a:r>
              <a:rPr lang="en-US" sz="4800" dirty="0"/>
              <a:t>espect</a:t>
            </a:r>
          </a:p>
          <a:p>
            <a:r>
              <a:rPr lang="en-US" sz="6000" dirty="0"/>
              <a:t>E</a:t>
            </a:r>
            <a:r>
              <a:rPr lang="en-US" sz="4800" dirty="0"/>
              <a:t>quity</a:t>
            </a:r>
          </a:p>
          <a:p>
            <a:r>
              <a:rPr lang="en-US" sz="6000" dirty="0"/>
              <a:t>S</a:t>
            </a:r>
            <a:r>
              <a:rPr lang="en-US" sz="4800" dirty="0"/>
              <a:t>ocial Responsibility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0D4201-DB5B-C149-A1BF-F2809BC3541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Developed by Baker and Martinson (2001) </a:t>
            </a:r>
          </a:p>
        </p:txBody>
      </p:sp>
    </p:spTree>
    <p:extLst>
      <p:ext uri="{BB962C8B-B14F-4D97-AF65-F5344CB8AC3E}">
        <p14:creationId xmlns:p14="http://schemas.microsoft.com/office/powerpoint/2010/main" val="360243379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1668</TotalTime>
  <Words>806</Words>
  <Application>Microsoft Macintosh PowerPoint</Application>
  <PresentationFormat>Widescreen</PresentationFormat>
  <Paragraphs>84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Gill Sans MT</vt:lpstr>
      <vt:lpstr>Times New Roman</vt:lpstr>
      <vt:lpstr>Parcel</vt:lpstr>
      <vt:lpstr>Native Advertising </vt:lpstr>
      <vt:lpstr>Native Advertising</vt:lpstr>
      <vt:lpstr>Sponsored Content</vt:lpstr>
      <vt:lpstr>Disclosure </vt:lpstr>
      <vt:lpstr>Disclosure </vt:lpstr>
      <vt:lpstr>Disclosure Example</vt:lpstr>
      <vt:lpstr>Disclosure Example</vt:lpstr>
      <vt:lpstr>Native Advertising Effects</vt:lpstr>
      <vt:lpstr>TARES Test</vt:lpstr>
      <vt:lpstr>Truthfulness of the message</vt:lpstr>
      <vt:lpstr>Authenticity of the Persuader </vt:lpstr>
      <vt:lpstr>Respect for the pursuadee</vt:lpstr>
      <vt:lpstr>Equity of the persuasive appeal</vt:lpstr>
      <vt:lpstr>Social responsibility for the common good</vt:lpstr>
      <vt:lpstr>Discussion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Native Advertising </dc:title>
  <dc:creator>Haslett, Diana</dc:creator>
  <cp:lastModifiedBy>McKinnon, Lori Kristine Melton</cp:lastModifiedBy>
  <cp:revision>9</cp:revision>
  <dcterms:created xsi:type="dcterms:W3CDTF">2020-07-24T18:38:41Z</dcterms:created>
  <dcterms:modified xsi:type="dcterms:W3CDTF">2020-08-13T04:02:30Z</dcterms:modified>
</cp:coreProperties>
</file>