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 varScale="1">
        <p:scale>
          <a:sx n="99" d="100"/>
          <a:sy n="99" d="100"/>
        </p:scale>
        <p:origin x="7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5DA39-F2F2-4456-BDD4-6E404FD3873C}" type="datetimeFigureOut">
              <a:rPr lang="en-US" smtClean="0"/>
              <a:t>12/11/16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F0DA9-1B3C-4EF3-A211-1782AEEEA8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16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Digital Ethics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Lesson 2: Digital Tools and Ethics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654044"/>
            <a:ext cx="9143999" cy="936638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199" y="905957"/>
            <a:ext cx="4468243" cy="609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836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15828"/>
            <a:ext cx="7886700" cy="1325563"/>
          </a:xfrm>
        </p:spPr>
        <p:txBody>
          <a:bodyPr/>
          <a:lstStyle/>
          <a:p>
            <a:r>
              <a:rPr lang="en-US" dirty="0"/>
              <a:t>Tools of Digital Campaigns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02739"/>
            <a:ext cx="7886700" cy="4351338"/>
          </a:xfrm>
        </p:spPr>
        <p:txBody>
          <a:bodyPr/>
          <a:lstStyle/>
          <a:p>
            <a:r>
              <a:rPr lang="en-US" dirty="0"/>
              <a:t>Tracking software- follows users across digital platforms and monitors online behavior</a:t>
            </a:r>
          </a:p>
          <a:p>
            <a:r>
              <a:rPr lang="en-US" dirty="0"/>
              <a:t>Cookies- invisible, micro bits of information collected from users</a:t>
            </a:r>
          </a:p>
          <a:p>
            <a:r>
              <a:rPr lang="en-US" dirty="0"/>
              <a:t>Big-data- large collections of the micro information collected by cookies and housed by digital warehouses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2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144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11465"/>
            <a:ext cx="7886700" cy="1325563"/>
          </a:xfrm>
        </p:spPr>
        <p:txBody>
          <a:bodyPr/>
          <a:lstStyle/>
          <a:p>
            <a:r>
              <a:rPr lang="en-US" dirty="0"/>
              <a:t>Sources of Public Anxiety in Digital Campaigns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06662"/>
            <a:ext cx="7886700" cy="4351338"/>
          </a:xfrm>
        </p:spPr>
        <p:txBody>
          <a:bodyPr/>
          <a:lstStyle/>
          <a:p>
            <a:r>
              <a:rPr lang="en-US" dirty="0"/>
              <a:t>Public fears diminished privacy</a:t>
            </a:r>
          </a:p>
          <a:p>
            <a:r>
              <a:rPr lang="en-US" dirty="0"/>
              <a:t>Public fears hidden messages in end-user license agreements</a:t>
            </a:r>
          </a:p>
          <a:p>
            <a:r>
              <a:rPr lang="en-US" dirty="0"/>
              <a:t>Public fears a lack of policies on digital media campaigns by US government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>
                <a:solidFill>
                  <a:schemeClr val="bg1"/>
                </a:solidFill>
              </a:rPr>
              <a:t>2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9297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Tracking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/>
          <a:lstStyle/>
          <a:p>
            <a:r>
              <a:rPr lang="en-US" dirty="0"/>
              <a:t>Gives organizations information on user digital behaviors</a:t>
            </a:r>
          </a:p>
          <a:p>
            <a:r>
              <a:rPr lang="en-US" dirty="0"/>
              <a:t>Allows organizations to tailor messaging, campaigns, and product design</a:t>
            </a:r>
          </a:p>
          <a:p>
            <a:r>
              <a:rPr lang="en-US" dirty="0"/>
              <a:t>Data collected by software must be stored properly </a:t>
            </a:r>
          </a:p>
          <a:p>
            <a:pPr lvl="1"/>
            <a:r>
              <a:rPr lang="en-US" dirty="0"/>
              <a:t>i.e. 70 million Target customer accounts were hacked in 2013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>
                <a:solidFill>
                  <a:schemeClr val="bg1"/>
                </a:solidFill>
              </a:rPr>
              <a:t>2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295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03924"/>
            <a:ext cx="7886700" cy="1325563"/>
          </a:xfrm>
        </p:spPr>
        <p:txBody>
          <a:bodyPr/>
          <a:lstStyle/>
          <a:p>
            <a:r>
              <a:rPr lang="en-US" dirty="0"/>
              <a:t>Tracking software and ethical guidelines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64423"/>
            <a:ext cx="7886700" cy="4351338"/>
          </a:xfrm>
        </p:spPr>
        <p:txBody>
          <a:bodyPr/>
          <a:lstStyle/>
          <a:p>
            <a:r>
              <a:rPr lang="en-US" dirty="0"/>
              <a:t>It violates the “Avoid Deception” guideline</a:t>
            </a:r>
          </a:p>
          <a:p>
            <a:pPr lvl="1"/>
            <a:r>
              <a:rPr lang="en-US" dirty="0"/>
              <a:t>Most users are unaware of how much tracking they are subject to </a:t>
            </a:r>
          </a:p>
          <a:p>
            <a:r>
              <a:rPr lang="en-US" dirty="0"/>
              <a:t>It violates the “eschew secrecy” guideline</a:t>
            </a:r>
          </a:p>
          <a:p>
            <a:pPr lvl="1"/>
            <a:r>
              <a:rPr lang="en-US" dirty="0"/>
              <a:t>Most practitioners don’t tell users what information they are collecting</a:t>
            </a:r>
          </a:p>
          <a:p>
            <a:r>
              <a:rPr lang="en-US" dirty="0"/>
              <a:t>It violates the “clearly identify” guideline</a:t>
            </a:r>
          </a:p>
          <a:p>
            <a:pPr lvl="1"/>
            <a:r>
              <a:rPr lang="en-US" dirty="0"/>
              <a:t>Most campaigns don’t tell the public what type of tracking is taking place in order to develop messages or strategies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>
                <a:solidFill>
                  <a:schemeClr val="bg1"/>
                </a:solidFill>
              </a:rPr>
              <a:t>2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864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52979"/>
            <a:ext cx="7886700" cy="1325563"/>
          </a:xfrm>
        </p:spPr>
        <p:txBody>
          <a:bodyPr/>
          <a:lstStyle/>
          <a:p>
            <a:r>
              <a:rPr lang="en-US" dirty="0"/>
              <a:t>Ex: Tracking and Pregnancy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13478"/>
            <a:ext cx="78867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2009- Teenager purchased a pregnancy test from a Target using a credit card; </a:t>
            </a:r>
          </a:p>
          <a:p>
            <a:pPr lvl="1"/>
            <a:r>
              <a:rPr lang="en-US" dirty="0"/>
              <a:t>Target began sending baby-themed advertisements to her house </a:t>
            </a:r>
          </a:p>
          <a:p>
            <a:pPr lvl="1"/>
            <a:r>
              <a:rPr lang="en-US" dirty="0"/>
              <a:t>Target knew she was pregnant before she had a chance to tell her family</a:t>
            </a:r>
          </a:p>
          <a:p>
            <a:r>
              <a:rPr lang="en-US" dirty="0"/>
              <a:t>2015- Fitbit detected an abnormally  fast heartbeat from a user</a:t>
            </a:r>
          </a:p>
          <a:p>
            <a:pPr lvl="1"/>
            <a:r>
              <a:rPr lang="en-US" dirty="0"/>
              <a:t>A trip to the doctor showed the woman she was expecting</a:t>
            </a:r>
          </a:p>
          <a:p>
            <a:pPr lvl="1"/>
            <a:r>
              <a:rPr lang="en-US" dirty="0"/>
              <a:t>Fitbit knew she was pregnant before she even knew herself</a:t>
            </a:r>
          </a:p>
          <a:p>
            <a:endParaRPr lang="en-US" dirty="0"/>
          </a:p>
          <a:p>
            <a:r>
              <a:rPr lang="en-US" dirty="0"/>
              <a:t>Is it ethical for Fitbit to use her pregnancy data?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>
                <a:solidFill>
                  <a:schemeClr val="bg1"/>
                </a:solidFill>
              </a:rPr>
              <a:t>2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09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Ethical use of tracking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/>
          <a:lstStyle/>
          <a:p>
            <a:r>
              <a:rPr lang="en-US" dirty="0"/>
              <a:t>Provide an opt-out capability on tailored content </a:t>
            </a:r>
          </a:p>
          <a:p>
            <a:r>
              <a:rPr lang="en-US" dirty="0"/>
              <a:t>Tell users about the tracking process</a:t>
            </a:r>
          </a:p>
          <a:p>
            <a:r>
              <a:rPr lang="en-US" dirty="0"/>
              <a:t>Tell users if a </a:t>
            </a:r>
            <a:r>
              <a:rPr lang="en-US" dirty="0" err="1"/>
              <a:t>databreach</a:t>
            </a:r>
            <a:r>
              <a:rPr lang="en-US" dirty="0"/>
              <a:t> occurs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>
                <a:solidFill>
                  <a:schemeClr val="bg1"/>
                </a:solidFill>
              </a:rPr>
              <a:t>2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387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893" y="805425"/>
            <a:ext cx="7886700" cy="1325563"/>
          </a:xfrm>
        </p:spPr>
        <p:txBody>
          <a:bodyPr/>
          <a:lstStyle/>
          <a:p>
            <a:r>
              <a:rPr lang="en-US" dirty="0"/>
              <a:t>End-user License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893" y="2265924"/>
            <a:ext cx="7886700" cy="4351338"/>
          </a:xfrm>
        </p:spPr>
        <p:txBody>
          <a:bodyPr/>
          <a:lstStyle/>
          <a:p>
            <a:r>
              <a:rPr lang="en-US" dirty="0"/>
              <a:t>Legal protection for the organization</a:t>
            </a:r>
          </a:p>
          <a:p>
            <a:r>
              <a:rPr lang="en-US" dirty="0"/>
              <a:t>Tells the reader the digital behaviors and practices of the organization</a:t>
            </a:r>
          </a:p>
          <a:p>
            <a:r>
              <a:rPr lang="en-US" dirty="0"/>
              <a:t>Often too long and difficult for users to read</a:t>
            </a:r>
          </a:p>
          <a:p>
            <a:r>
              <a:rPr lang="en-US" dirty="0"/>
              <a:t>2013 </a:t>
            </a:r>
            <a:r>
              <a:rPr lang="en-US" dirty="0" err="1"/>
              <a:t>Gamestation</a:t>
            </a:r>
            <a:r>
              <a:rPr lang="en-US" dirty="0"/>
              <a:t> (UK) hid an unethical clause, angering many customers </a:t>
            </a:r>
          </a:p>
          <a:p>
            <a:endParaRPr lang="en-US" dirty="0"/>
          </a:p>
          <a:p>
            <a:r>
              <a:rPr lang="en-US" dirty="0"/>
              <a:t>Clear, conscience, and honest EULA’s are best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2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074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5425"/>
            <a:ext cx="7886700" cy="1325563"/>
          </a:xfrm>
        </p:spPr>
        <p:txBody>
          <a:bodyPr/>
          <a:lstStyle/>
          <a:p>
            <a:r>
              <a:rPr lang="en-US" dirty="0"/>
              <a:t>Legal Regulations of Digital Ethics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65924"/>
            <a:ext cx="7886700" cy="4351338"/>
          </a:xfrm>
        </p:spPr>
        <p:txBody>
          <a:bodyPr/>
          <a:lstStyle/>
          <a:p>
            <a:r>
              <a:rPr lang="en-US" dirty="0"/>
              <a:t>Communication must reveal the sender of a message</a:t>
            </a:r>
          </a:p>
          <a:p>
            <a:r>
              <a:rPr lang="en-US" dirty="0"/>
              <a:t>Organizations must provide users with info on how data is stored, protected, and used</a:t>
            </a:r>
          </a:p>
          <a:p>
            <a:r>
              <a:rPr lang="en-US" dirty="0"/>
              <a:t>An “opt-out” capability should be provided on all digital communication </a:t>
            </a:r>
          </a:p>
        </p:txBody>
      </p:sp>
      <p:sp>
        <p:nvSpPr>
          <p:cNvPr id="4" name="Rectangle 3"/>
          <p:cNvSpPr/>
          <p:nvPr/>
        </p:nvSpPr>
        <p:spPr>
          <a:xfrm>
            <a:off x="1" y="281994"/>
            <a:ext cx="9144000" cy="523431"/>
          </a:xfrm>
          <a:prstGeom prst="rect">
            <a:avLst/>
          </a:prstGeom>
          <a:solidFill>
            <a:srgbClr val="0F406D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Subtitle 4"/>
          <p:cNvSpPr txBox="1">
            <a:spLocks/>
          </p:cNvSpPr>
          <p:nvPr/>
        </p:nvSpPr>
        <p:spPr>
          <a:xfrm>
            <a:off x="7135796" y="281994"/>
            <a:ext cx="1858911" cy="72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dirty="0" smtClean="0">
                <a:solidFill>
                  <a:schemeClr val="bg1"/>
                </a:solidFill>
              </a:rPr>
              <a:t>Lesson </a:t>
            </a:r>
            <a:r>
              <a:rPr lang="en-US" sz="1200" dirty="0">
                <a:solidFill>
                  <a:schemeClr val="bg1"/>
                </a:solidFill>
              </a:rPr>
              <a:t>2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smtClean="0">
                <a:solidFill>
                  <a:schemeClr val="bg1"/>
                </a:solidFill>
              </a:rPr>
              <a:t>| </a:t>
            </a:r>
            <a:r>
              <a:rPr lang="en-US" sz="1200" dirty="0" smtClean="0">
                <a:solidFill>
                  <a:schemeClr val="bg1"/>
                </a:solidFill>
              </a:rPr>
              <a:t>Digital Ethics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754" y="380493"/>
            <a:ext cx="1997653" cy="273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407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429</Words>
  <Application>Microsoft Macintosh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Arial</vt:lpstr>
      <vt:lpstr>Office Theme</vt:lpstr>
      <vt:lpstr>Digital Ethics </vt:lpstr>
      <vt:lpstr>Tools of Digital Campaigns </vt:lpstr>
      <vt:lpstr>Sources of Public Anxiety in Digital Campaigns</vt:lpstr>
      <vt:lpstr>Tracking Software</vt:lpstr>
      <vt:lpstr>Tracking software and ethical guidelines </vt:lpstr>
      <vt:lpstr>Ex: Tracking and Pregnancy </vt:lpstr>
      <vt:lpstr>Ethical use of tracking software</vt:lpstr>
      <vt:lpstr>End-user License Agreements</vt:lpstr>
      <vt:lpstr>Legal Regulations of Digital Ethics 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Ethics </dc:title>
  <dc:creator>Alison Novak</dc:creator>
  <cp:lastModifiedBy>Virginia Harrison</cp:lastModifiedBy>
  <cp:revision>5</cp:revision>
  <dcterms:created xsi:type="dcterms:W3CDTF">2016-12-02T20:55:44Z</dcterms:created>
  <dcterms:modified xsi:type="dcterms:W3CDTF">2016-12-11T20:53:38Z</dcterms:modified>
</cp:coreProperties>
</file>