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1" r:id="rId6"/>
    <p:sldId id="262" r:id="rId7"/>
    <p:sldId id="263" r:id="rId8"/>
    <p:sldId id="264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1" autoAdjust="0"/>
    <p:restoredTop sz="94660"/>
  </p:normalViewPr>
  <p:slideViewPr>
    <p:cSldViewPr snapToGrid="0">
      <p:cViewPr varScale="1">
        <p:scale>
          <a:sx n="99" d="100"/>
          <a:sy n="99" d="100"/>
        </p:scale>
        <p:origin x="7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2357-CC83-49E5-8AE8-31694B2CD001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B666-1720-40AB-9C8C-1D6E362BB3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2357-CC83-49E5-8AE8-31694B2CD001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B666-1720-40AB-9C8C-1D6E362BB3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2357-CC83-49E5-8AE8-31694B2CD001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B666-1720-40AB-9C8C-1D6E362BB3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2357-CC83-49E5-8AE8-31694B2CD001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B666-1720-40AB-9C8C-1D6E362BB3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2357-CC83-49E5-8AE8-31694B2CD001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B666-1720-40AB-9C8C-1D6E362BB3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2357-CC83-49E5-8AE8-31694B2CD001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B666-1720-40AB-9C8C-1D6E362BB3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2357-CC83-49E5-8AE8-31694B2CD001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B666-1720-40AB-9C8C-1D6E362BB3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2357-CC83-49E5-8AE8-31694B2CD001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B666-1720-40AB-9C8C-1D6E362BB3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2357-CC83-49E5-8AE8-31694B2CD001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B666-1720-40AB-9C8C-1D6E362BB3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2357-CC83-49E5-8AE8-31694B2CD001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B666-1720-40AB-9C8C-1D6E362BB3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2357-CC83-49E5-8AE8-31694B2CD001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B666-1720-40AB-9C8C-1D6E362BB3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82357-CC83-49E5-8AE8-31694B2CD001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2B666-1720-40AB-9C8C-1D6E362BB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616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Digital Ethics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Lesson 1: Why digital ethics?</a:t>
            </a:r>
          </a:p>
        </p:txBody>
      </p:sp>
      <p:sp>
        <p:nvSpPr>
          <p:cNvPr id="4" name="Rectangle 3"/>
          <p:cNvSpPr/>
          <p:nvPr/>
        </p:nvSpPr>
        <p:spPr>
          <a:xfrm>
            <a:off x="1" y="805425"/>
            <a:ext cx="9144000" cy="124885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265" y="1141309"/>
            <a:ext cx="5957657" cy="812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653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05425"/>
            <a:ext cx="7886700" cy="1325563"/>
          </a:xfrm>
        </p:spPr>
        <p:txBody>
          <a:bodyPr/>
          <a:lstStyle/>
          <a:p>
            <a:r>
              <a:rPr lang="en-US" dirty="0"/>
              <a:t>Why digital ethics?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65924"/>
            <a:ext cx="7886700" cy="4351338"/>
          </a:xfrm>
        </p:spPr>
        <p:txBody>
          <a:bodyPr/>
          <a:lstStyle/>
          <a:p>
            <a:r>
              <a:rPr lang="en-US" dirty="0"/>
              <a:t>Nearly all organizations have digital content</a:t>
            </a:r>
          </a:p>
          <a:p>
            <a:pPr lvl="1"/>
            <a:r>
              <a:rPr lang="en-US" dirty="0"/>
              <a:t>Corporate websites</a:t>
            </a:r>
          </a:p>
          <a:p>
            <a:pPr lvl="1"/>
            <a:r>
              <a:rPr lang="en-US" dirty="0"/>
              <a:t>Social media accounts</a:t>
            </a:r>
          </a:p>
          <a:p>
            <a:pPr lvl="1"/>
            <a:r>
              <a:rPr lang="en-US" dirty="0"/>
              <a:t>Online networks and databases</a:t>
            </a:r>
          </a:p>
          <a:p>
            <a:pPr lvl="1"/>
            <a:r>
              <a:rPr lang="en-US" dirty="0"/>
              <a:t>Message forums</a:t>
            </a:r>
          </a:p>
          <a:p>
            <a:pPr lvl="1"/>
            <a:r>
              <a:rPr lang="en-US" dirty="0"/>
              <a:t>Email </a:t>
            </a:r>
            <a:r>
              <a:rPr lang="en-US" dirty="0" err="1"/>
              <a:t>listserves</a:t>
            </a:r>
            <a:endParaRPr lang="en-US" dirty="0"/>
          </a:p>
          <a:p>
            <a:r>
              <a:rPr lang="en-US" dirty="0"/>
              <a:t>Challenges:</a:t>
            </a:r>
          </a:p>
          <a:p>
            <a:pPr lvl="1"/>
            <a:r>
              <a:rPr lang="en-US" dirty="0"/>
              <a:t>Newness of digital media</a:t>
            </a:r>
          </a:p>
          <a:p>
            <a:pPr lvl="1"/>
            <a:r>
              <a:rPr lang="en-US" dirty="0"/>
              <a:t>Difficulties defining “ethics” and “digital media”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One | </a:t>
            </a:r>
            <a:r>
              <a:rPr lang="en-US" sz="1200" dirty="0" smtClean="0">
                <a:solidFill>
                  <a:schemeClr val="bg1"/>
                </a:solidFill>
              </a:rPr>
              <a:t>Digital Ethics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54" y="380493"/>
            <a:ext cx="1997653" cy="27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599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09177"/>
            <a:ext cx="7886700" cy="1325563"/>
          </a:xfrm>
        </p:spPr>
        <p:txBody>
          <a:bodyPr/>
          <a:lstStyle/>
          <a:p>
            <a:r>
              <a:rPr lang="en-US" dirty="0"/>
              <a:t>Defining Digital Media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340780"/>
            <a:ext cx="7886700" cy="4351338"/>
          </a:xfrm>
        </p:spPr>
        <p:txBody>
          <a:bodyPr/>
          <a:lstStyle/>
          <a:p>
            <a:r>
              <a:rPr lang="en-US" dirty="0"/>
              <a:t>Multi-directional communication</a:t>
            </a:r>
          </a:p>
          <a:p>
            <a:pPr lvl="1"/>
            <a:r>
              <a:rPr lang="en-US" dirty="0"/>
              <a:t>Ability of users to communicate with other users, including the organization</a:t>
            </a:r>
          </a:p>
          <a:p>
            <a:r>
              <a:rPr lang="en-US" dirty="0"/>
              <a:t>Instantaneous communication</a:t>
            </a:r>
          </a:p>
          <a:p>
            <a:pPr lvl="1"/>
            <a:r>
              <a:rPr lang="en-US" dirty="0"/>
              <a:t>Ability of digital media to share content quickly and rapidly 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One | </a:t>
            </a:r>
            <a:r>
              <a:rPr lang="en-US" sz="1200" dirty="0" smtClean="0">
                <a:solidFill>
                  <a:schemeClr val="bg1"/>
                </a:solidFill>
              </a:rPr>
              <a:t>Digital Ethics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54" y="380493"/>
            <a:ext cx="1997653" cy="27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171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05425"/>
            <a:ext cx="7886700" cy="1325563"/>
          </a:xfrm>
        </p:spPr>
        <p:txBody>
          <a:bodyPr/>
          <a:lstStyle/>
          <a:p>
            <a:r>
              <a:rPr lang="en-US" dirty="0"/>
              <a:t>Yelp and Data Scrubbing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65924"/>
            <a:ext cx="7886700" cy="4351338"/>
          </a:xfrm>
        </p:spPr>
        <p:txBody>
          <a:bodyPr/>
          <a:lstStyle/>
          <a:p>
            <a:r>
              <a:rPr lang="en-US" dirty="0"/>
              <a:t>Scrubbing</a:t>
            </a:r>
          </a:p>
          <a:p>
            <a:pPr lvl="1"/>
            <a:r>
              <a:rPr lang="en-US" dirty="0"/>
              <a:t>Legal</a:t>
            </a:r>
          </a:p>
          <a:p>
            <a:pPr lvl="1"/>
            <a:r>
              <a:rPr lang="en-US" dirty="0"/>
              <a:t>Companies pay for negative reviews to be removed </a:t>
            </a:r>
          </a:p>
          <a:p>
            <a:pPr lvl="1"/>
            <a:r>
              <a:rPr lang="en-US" dirty="0"/>
              <a:t>Publicly criticized </a:t>
            </a:r>
          </a:p>
          <a:p>
            <a:r>
              <a:rPr lang="en-US" dirty="0"/>
              <a:t>One example of questionable digital behavior </a:t>
            </a:r>
          </a:p>
        </p:txBody>
      </p:sp>
      <p:sp>
        <p:nvSpPr>
          <p:cNvPr id="4" name="Rectangle 3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One | </a:t>
            </a:r>
            <a:r>
              <a:rPr lang="en-US" sz="1200" dirty="0" smtClean="0">
                <a:solidFill>
                  <a:schemeClr val="bg1"/>
                </a:solidFill>
              </a:rPr>
              <a:t>Digital Ethics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54" y="380493"/>
            <a:ext cx="1997653" cy="27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220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05425"/>
            <a:ext cx="7886700" cy="1325563"/>
          </a:xfrm>
        </p:spPr>
        <p:txBody>
          <a:bodyPr/>
          <a:lstStyle/>
          <a:p>
            <a:r>
              <a:rPr lang="en-US" dirty="0"/>
              <a:t>15 Ethical Guidelines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65924"/>
            <a:ext cx="7886700" cy="4351338"/>
          </a:xfrm>
        </p:spPr>
        <p:txBody>
          <a:bodyPr/>
          <a:lstStyle/>
          <a:p>
            <a:pPr marL="385763" indent="-385763">
              <a:buFont typeface="+mj-lt"/>
              <a:buAutoNum type="arabicPeriod"/>
            </a:pPr>
            <a:r>
              <a:rPr lang="en-US" dirty="0"/>
              <a:t>Be Fair and Prudent- consider fairness, justice, and access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/>
              <a:t>Avoid Deception- always tell the public the whole truth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/>
              <a:t>Maintain dignity and respect- treat the public kindly 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/>
              <a:t>Eschew secrecy- avoid deceiving or keeping information from the public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/>
              <a:t>Is it reversible?- Can a crisis outcome be undone?  </a:t>
            </a:r>
          </a:p>
        </p:txBody>
      </p:sp>
      <p:sp>
        <p:nvSpPr>
          <p:cNvPr id="4" name="Rectangle 3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One | </a:t>
            </a:r>
            <a:r>
              <a:rPr lang="en-US" sz="1200" dirty="0" smtClean="0">
                <a:solidFill>
                  <a:schemeClr val="bg1"/>
                </a:solidFill>
              </a:rPr>
              <a:t>Digital Ethics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54" y="380493"/>
            <a:ext cx="1997653" cy="27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741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05425"/>
            <a:ext cx="7886700" cy="1325563"/>
          </a:xfrm>
        </p:spPr>
        <p:txBody>
          <a:bodyPr/>
          <a:lstStyle/>
          <a:p>
            <a:r>
              <a:rPr lang="en-US" dirty="0"/>
              <a:t>15 Ethical Guidelines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65924"/>
            <a:ext cx="7886700" cy="4351338"/>
          </a:xfrm>
        </p:spPr>
        <p:txBody>
          <a:bodyPr/>
          <a:lstStyle/>
          <a:p>
            <a:r>
              <a:rPr lang="en-US" dirty="0"/>
              <a:t>Be transparent- acknowledge paid speech</a:t>
            </a:r>
          </a:p>
          <a:p>
            <a:r>
              <a:rPr lang="en-US" dirty="0"/>
              <a:t>Clearly identify- tell the audience your sources</a:t>
            </a:r>
          </a:p>
          <a:p>
            <a:r>
              <a:rPr lang="en-US" dirty="0"/>
              <a:t>Rational analysis- consider how actions impact other cultures</a:t>
            </a:r>
          </a:p>
          <a:p>
            <a:r>
              <a:rPr lang="en-US" dirty="0"/>
              <a:t>Emphasize clarity- provide sources for sponsorships</a:t>
            </a:r>
          </a:p>
          <a:p>
            <a:r>
              <a:rPr lang="en-US" dirty="0"/>
              <a:t>Disclose- reveal facts/data collected</a:t>
            </a:r>
          </a:p>
        </p:txBody>
      </p:sp>
      <p:sp>
        <p:nvSpPr>
          <p:cNvPr id="4" name="Rectangle 3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One | </a:t>
            </a:r>
            <a:r>
              <a:rPr lang="en-US" sz="1200" dirty="0" smtClean="0">
                <a:solidFill>
                  <a:schemeClr val="bg1"/>
                </a:solidFill>
              </a:rPr>
              <a:t>Digital Ethics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54" y="380493"/>
            <a:ext cx="1997653" cy="27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778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05425"/>
            <a:ext cx="7886700" cy="1325563"/>
          </a:xfrm>
        </p:spPr>
        <p:txBody>
          <a:bodyPr/>
          <a:lstStyle/>
          <a:p>
            <a:r>
              <a:rPr lang="en-US" dirty="0"/>
              <a:t>15 Ethical Guidelines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65924"/>
            <a:ext cx="78867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Verify sources and data- check the accuracy of data collected</a:t>
            </a:r>
          </a:p>
          <a:p>
            <a:r>
              <a:rPr lang="en-US" dirty="0"/>
              <a:t>Establish responsibility- does the campaign do the right thing?</a:t>
            </a:r>
          </a:p>
          <a:p>
            <a:r>
              <a:rPr lang="en-US" dirty="0"/>
              <a:t>Examine intention- be reflexive in the outcome wanted</a:t>
            </a:r>
          </a:p>
          <a:p>
            <a:r>
              <a:rPr lang="en-US" dirty="0"/>
              <a:t>Encourage the good- build connectedness, engagement, and community</a:t>
            </a:r>
          </a:p>
          <a:p>
            <a:r>
              <a:rPr lang="en-US" dirty="0"/>
              <a:t>Consistency builds trust- ensure similar messaging and content across platforms</a:t>
            </a:r>
          </a:p>
        </p:txBody>
      </p:sp>
      <p:sp>
        <p:nvSpPr>
          <p:cNvPr id="4" name="Rectangle 3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One | </a:t>
            </a:r>
            <a:r>
              <a:rPr lang="en-US" sz="1200" dirty="0" smtClean="0">
                <a:solidFill>
                  <a:schemeClr val="bg1"/>
                </a:solidFill>
              </a:rPr>
              <a:t>Digital Ethics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54" y="380493"/>
            <a:ext cx="1997653" cy="27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2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05425"/>
            <a:ext cx="7886700" cy="1325563"/>
          </a:xfrm>
        </p:spPr>
        <p:txBody>
          <a:bodyPr/>
          <a:lstStyle/>
          <a:p>
            <a:r>
              <a:rPr lang="en-US" dirty="0"/>
              <a:t>Cyberethics statements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65924"/>
            <a:ext cx="7886700" cy="4351338"/>
          </a:xfrm>
        </p:spPr>
        <p:txBody>
          <a:bodyPr/>
          <a:lstStyle/>
          <a:p>
            <a:r>
              <a:rPr lang="en-US" dirty="0"/>
              <a:t>Aka: statement on digital ethics</a:t>
            </a:r>
          </a:p>
          <a:p>
            <a:r>
              <a:rPr lang="en-US" dirty="0"/>
              <a:t>Tells the public the organizations intentions, goals, and objectives of digital behavior</a:t>
            </a:r>
          </a:p>
          <a:p>
            <a:r>
              <a:rPr lang="en-US" dirty="0"/>
              <a:t>Long and short versions</a:t>
            </a:r>
          </a:p>
          <a:p>
            <a:r>
              <a:rPr lang="en-US" dirty="0"/>
              <a:t>Provide framework for employees when treating user data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One | </a:t>
            </a:r>
            <a:r>
              <a:rPr lang="en-US" sz="1200" dirty="0" smtClean="0">
                <a:solidFill>
                  <a:schemeClr val="bg1"/>
                </a:solidFill>
              </a:rPr>
              <a:t>Digital Ethics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54" y="380493"/>
            <a:ext cx="1997653" cy="27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789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05425"/>
            <a:ext cx="7886700" cy="1325563"/>
          </a:xfrm>
        </p:spPr>
        <p:txBody>
          <a:bodyPr/>
          <a:lstStyle/>
          <a:p>
            <a:r>
              <a:rPr lang="en-US" dirty="0"/>
              <a:t>1-800-Flowers and Digital Media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65924"/>
            <a:ext cx="7886700" cy="4351338"/>
          </a:xfrm>
        </p:spPr>
        <p:txBody>
          <a:bodyPr/>
          <a:lstStyle/>
          <a:p>
            <a:r>
              <a:rPr lang="en-US" dirty="0"/>
              <a:t>Large snowstorm threatened 2014 Valentines Day Deliveries</a:t>
            </a:r>
          </a:p>
          <a:p>
            <a:r>
              <a:rPr lang="en-US" dirty="0"/>
              <a:t>Most profitable holiday for 1-800-Flowers in NYC</a:t>
            </a:r>
          </a:p>
          <a:p>
            <a:r>
              <a:rPr lang="en-US" dirty="0"/>
              <a:t>The org. used Twitter to communicate with customers and alert the media about flower delivery progress</a:t>
            </a:r>
          </a:p>
          <a:p>
            <a:r>
              <a:rPr lang="en-US" dirty="0"/>
              <a:t>Reinstated trust between customers and retailers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One | </a:t>
            </a:r>
            <a:r>
              <a:rPr lang="en-US" sz="1200" dirty="0" smtClean="0">
                <a:solidFill>
                  <a:schemeClr val="bg1"/>
                </a:solidFill>
              </a:rPr>
              <a:t>Digital Ethics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54" y="380493"/>
            <a:ext cx="1997653" cy="27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710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356</Words>
  <Application>Microsoft Macintosh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Arial</vt:lpstr>
      <vt:lpstr>Office Theme</vt:lpstr>
      <vt:lpstr>Digital Ethics </vt:lpstr>
      <vt:lpstr>Why digital ethics?</vt:lpstr>
      <vt:lpstr>Defining Digital Media</vt:lpstr>
      <vt:lpstr>Yelp and Data Scrubbing</vt:lpstr>
      <vt:lpstr>15 Ethical Guidelines</vt:lpstr>
      <vt:lpstr>15 Ethical Guidelines (cont.)</vt:lpstr>
      <vt:lpstr>15 Ethical Guidelines (cont.)</vt:lpstr>
      <vt:lpstr>Cyberethics statements </vt:lpstr>
      <vt:lpstr>1-800-Flowers and Digital Media</vt:lpstr>
    </vt:vector>
  </TitlesOfParts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Ethics</dc:title>
  <dc:creator>Alison Novak</dc:creator>
  <cp:lastModifiedBy>Virginia Harrison</cp:lastModifiedBy>
  <cp:revision>3</cp:revision>
  <dcterms:created xsi:type="dcterms:W3CDTF">2016-12-02T20:49:34Z</dcterms:created>
  <dcterms:modified xsi:type="dcterms:W3CDTF">2016-12-11T21:10:18Z</dcterms:modified>
</cp:coreProperties>
</file>